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88" r:id="rId2"/>
    <p:sldId id="287" r:id="rId3"/>
    <p:sldId id="286" r:id="rId4"/>
    <p:sldId id="256" r:id="rId5"/>
    <p:sldId id="257" r:id="rId6"/>
    <p:sldId id="258" r:id="rId7"/>
    <p:sldId id="259" r:id="rId8"/>
    <p:sldId id="260" r:id="rId9"/>
    <p:sldId id="289" r:id="rId10"/>
    <p:sldId id="261" r:id="rId11"/>
    <p:sldId id="262" r:id="rId12"/>
    <p:sldId id="263" r:id="rId13"/>
    <p:sldId id="264" r:id="rId14"/>
    <p:sldId id="265" r:id="rId15"/>
    <p:sldId id="266" r:id="rId16"/>
    <p:sldId id="267" r:id="rId17"/>
    <p:sldId id="268" r:id="rId18"/>
    <p:sldId id="269" r:id="rId19"/>
    <p:sldId id="293" r:id="rId20"/>
    <p:sldId id="270" r:id="rId21"/>
    <p:sldId id="271" r:id="rId22"/>
    <p:sldId id="272" r:id="rId23"/>
    <p:sldId id="273" r:id="rId24"/>
    <p:sldId id="290" r:id="rId25"/>
    <p:sldId id="274" r:id="rId26"/>
    <p:sldId id="291" r:id="rId27"/>
    <p:sldId id="275" r:id="rId28"/>
    <p:sldId id="276" r:id="rId29"/>
    <p:sldId id="278" r:id="rId30"/>
    <p:sldId id="281" r:id="rId31"/>
    <p:sldId id="280" r:id="rId32"/>
    <p:sldId id="292" r:id="rId33"/>
    <p:sldId id="279" r:id="rId34"/>
    <p:sldId id="282" r:id="rId35"/>
    <p:sldId id="283" r:id="rId36"/>
    <p:sldId id="296" r:id="rId37"/>
    <p:sldId id="294" r:id="rId38"/>
    <p:sldId id="295" r:id="rId39"/>
    <p:sldId id="28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F2804-3FD0-46A1-9931-5FE111198F11}" type="datetimeFigureOut">
              <a:rPr lang="en-US" smtClean="0"/>
              <a:t>4/7/2015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CFEF77-4471-4F81-831C-EB69D63D67C3}" type="slidenum">
              <a:rPr lang="en-US" smtClean="0"/>
              <a:t>‹#›</a:t>
            </a:fld>
            <a:endParaRPr lang="en-US"/>
          </a:p>
        </p:txBody>
      </p:sp>
    </p:spTree>
    <p:extLst>
      <p:ext uri="{BB962C8B-B14F-4D97-AF65-F5344CB8AC3E}">
        <p14:creationId xmlns:p14="http://schemas.microsoft.com/office/powerpoint/2010/main" val="739029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has power even in death to take up His own life!!!</a:t>
            </a:r>
            <a:endParaRPr lang="en-US" dirty="0"/>
          </a:p>
        </p:txBody>
      </p:sp>
      <p:sp>
        <p:nvSpPr>
          <p:cNvPr id="4" name="Slide Number Placeholder 3"/>
          <p:cNvSpPr>
            <a:spLocks noGrp="1"/>
          </p:cNvSpPr>
          <p:nvPr>
            <p:ph type="sldNum" sz="quarter" idx="10"/>
          </p:nvPr>
        </p:nvSpPr>
        <p:spPr/>
        <p:txBody>
          <a:bodyPr/>
          <a:lstStyle/>
          <a:p>
            <a:fld id="{3ECFEF77-4471-4F81-831C-EB69D63D67C3}" type="slidenum">
              <a:rPr lang="en-US" smtClean="0"/>
              <a:t>10</a:t>
            </a:fld>
            <a:endParaRPr lang="en-US"/>
          </a:p>
        </p:txBody>
      </p:sp>
    </p:spTree>
    <p:extLst>
      <p:ext uri="{BB962C8B-B14F-4D97-AF65-F5344CB8AC3E}">
        <p14:creationId xmlns:p14="http://schemas.microsoft.com/office/powerpoint/2010/main" val="393488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14But Peter, standing up with the eleven, lifted up his voice,</a:t>
            </a:r>
            <a:endParaRPr lang="en-US" dirty="0"/>
          </a:p>
        </p:txBody>
      </p:sp>
      <p:sp>
        <p:nvSpPr>
          <p:cNvPr id="4" name="Slide Number Placeholder 3"/>
          <p:cNvSpPr>
            <a:spLocks noGrp="1"/>
          </p:cNvSpPr>
          <p:nvPr>
            <p:ph type="sldNum" sz="quarter" idx="10"/>
          </p:nvPr>
        </p:nvSpPr>
        <p:spPr/>
        <p:txBody>
          <a:bodyPr/>
          <a:lstStyle/>
          <a:p>
            <a:fld id="{3ECFEF77-4471-4F81-831C-EB69D63D67C3}" type="slidenum">
              <a:rPr lang="en-US" smtClean="0"/>
              <a:t>28</a:t>
            </a:fld>
            <a:endParaRPr lang="en-US"/>
          </a:p>
        </p:txBody>
      </p:sp>
    </p:spTree>
    <p:extLst>
      <p:ext uri="{BB962C8B-B14F-4D97-AF65-F5344CB8AC3E}">
        <p14:creationId xmlns:p14="http://schemas.microsoft.com/office/powerpoint/2010/main" val="822004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a:t>
            </a:r>
            <a:r>
              <a:rPr lang="en-US" baseline="0" dirty="0" smtClean="0"/>
              <a:t> met them on the way  and joined them</a:t>
            </a:r>
            <a:endParaRPr lang="en-US" dirty="0"/>
          </a:p>
        </p:txBody>
      </p:sp>
      <p:sp>
        <p:nvSpPr>
          <p:cNvPr id="4" name="Slide Number Placeholder 3"/>
          <p:cNvSpPr>
            <a:spLocks noGrp="1"/>
          </p:cNvSpPr>
          <p:nvPr>
            <p:ph type="sldNum" sz="quarter" idx="10"/>
          </p:nvPr>
        </p:nvSpPr>
        <p:spPr/>
        <p:txBody>
          <a:bodyPr/>
          <a:lstStyle/>
          <a:p>
            <a:fld id="{3ECFEF77-4471-4F81-831C-EB69D63D67C3}" type="slidenum">
              <a:rPr lang="en-US" smtClean="0"/>
              <a:t>31</a:t>
            </a:fld>
            <a:endParaRPr lang="en-US"/>
          </a:p>
        </p:txBody>
      </p:sp>
    </p:spTree>
    <p:extLst>
      <p:ext uri="{BB962C8B-B14F-4D97-AF65-F5344CB8AC3E}">
        <p14:creationId xmlns:p14="http://schemas.microsoft.com/office/powerpoint/2010/main" val="176104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48BD5-4425-4AD2-B9EB-3B25DA293030}"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200990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48BD5-4425-4AD2-B9EB-3B25DA293030}"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147265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48BD5-4425-4AD2-B9EB-3B25DA293030}"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29252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48BD5-4425-4AD2-B9EB-3B25DA293030}"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417519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348BD5-4425-4AD2-B9EB-3B25DA293030}"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50362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348BD5-4425-4AD2-B9EB-3B25DA293030}"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63422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48BD5-4425-4AD2-B9EB-3B25DA293030}" type="datetimeFigureOut">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235577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48BD5-4425-4AD2-B9EB-3B25DA293030}" type="datetimeFigureOut">
              <a:rPr lang="en-US" smtClean="0"/>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190155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48BD5-4425-4AD2-B9EB-3B25DA293030}" type="datetimeFigureOut">
              <a:rPr lang="en-US" smtClean="0"/>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184290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48BD5-4425-4AD2-B9EB-3B25DA293030}"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331922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48BD5-4425-4AD2-B9EB-3B25DA293030}"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EDDFD-4345-4C6C-B3FB-194EC5A17278}" type="slidenum">
              <a:rPr lang="en-US" smtClean="0"/>
              <a:t>‹#›</a:t>
            </a:fld>
            <a:endParaRPr lang="en-US"/>
          </a:p>
        </p:txBody>
      </p:sp>
    </p:spTree>
    <p:extLst>
      <p:ext uri="{BB962C8B-B14F-4D97-AF65-F5344CB8AC3E}">
        <p14:creationId xmlns:p14="http://schemas.microsoft.com/office/powerpoint/2010/main" val="393128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48BD5-4425-4AD2-B9EB-3B25DA293030}" type="datetimeFigureOut">
              <a:rPr lang="en-US" smtClean="0"/>
              <a:t>4/7/2015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EDDFD-4345-4C6C-B3FB-194EC5A17278}" type="slidenum">
              <a:rPr lang="en-US" smtClean="0"/>
              <a:t>‹#›</a:t>
            </a:fld>
            <a:endParaRPr lang="en-US"/>
          </a:p>
        </p:txBody>
      </p:sp>
    </p:spTree>
    <p:extLst>
      <p:ext uri="{BB962C8B-B14F-4D97-AF65-F5344CB8AC3E}">
        <p14:creationId xmlns:p14="http://schemas.microsoft.com/office/powerpoint/2010/main" val="2459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563528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Death on the Cross</a:t>
            </a:r>
            <a:endParaRPr lang="en-US" b="1" dirty="0"/>
          </a:p>
        </p:txBody>
      </p:sp>
      <p:sp>
        <p:nvSpPr>
          <p:cNvPr id="3" name="Subtitle 2"/>
          <p:cNvSpPr>
            <a:spLocks noGrp="1"/>
          </p:cNvSpPr>
          <p:nvPr>
            <p:ph type="subTitle" idx="1"/>
          </p:nvPr>
        </p:nvSpPr>
        <p:spPr>
          <a:xfrm>
            <a:off x="0" y="762000"/>
            <a:ext cx="9144000" cy="6096000"/>
          </a:xfrm>
        </p:spPr>
        <p:txBody>
          <a:bodyPr>
            <a:normAutofit fontScale="85000" lnSpcReduction="10000"/>
          </a:bodyPr>
          <a:lstStyle/>
          <a:p>
            <a:r>
              <a:rPr lang="en-US" sz="5400" b="1" u="sng" dirty="0" smtClean="0">
                <a:solidFill>
                  <a:schemeClr val="tx1"/>
                </a:solidFill>
              </a:rPr>
              <a:t>Jesus’ life </a:t>
            </a:r>
            <a:r>
              <a:rPr lang="en-US" sz="5400" b="1" u="sng" dirty="0" smtClean="0">
                <a:solidFill>
                  <a:srgbClr val="C00000"/>
                </a:solidFill>
              </a:rPr>
              <a:t>was given</a:t>
            </a:r>
            <a:r>
              <a:rPr lang="en-US" sz="5400" b="1" u="sng" dirty="0" smtClean="0">
                <a:solidFill>
                  <a:schemeClr val="tx1"/>
                </a:solidFill>
              </a:rPr>
              <a:t> not taken</a:t>
            </a:r>
            <a:r>
              <a:rPr lang="en-US" sz="5400" dirty="0" smtClean="0"/>
              <a:t>. </a:t>
            </a:r>
          </a:p>
          <a:p>
            <a:pPr algn="l"/>
            <a:r>
              <a:rPr lang="en-US" sz="5400" dirty="0" smtClean="0">
                <a:solidFill>
                  <a:schemeClr val="tx1"/>
                </a:solidFill>
              </a:rPr>
              <a:t>17Therefore doth </a:t>
            </a:r>
            <a:r>
              <a:rPr lang="en-US" sz="5400" b="1" dirty="0" smtClean="0">
                <a:solidFill>
                  <a:schemeClr val="tx1"/>
                </a:solidFill>
              </a:rPr>
              <a:t>my Father love </a:t>
            </a:r>
            <a:r>
              <a:rPr lang="en-US" sz="5400" dirty="0" smtClean="0">
                <a:solidFill>
                  <a:schemeClr val="tx1"/>
                </a:solidFill>
              </a:rPr>
              <a:t>me, because </a:t>
            </a:r>
            <a:r>
              <a:rPr lang="en-US" sz="5400" b="1" dirty="0" smtClean="0">
                <a:solidFill>
                  <a:schemeClr val="tx1"/>
                </a:solidFill>
              </a:rPr>
              <a:t>I lay down my life</a:t>
            </a:r>
            <a:r>
              <a:rPr lang="en-US" sz="5400" dirty="0" smtClean="0">
                <a:solidFill>
                  <a:schemeClr val="tx1"/>
                </a:solidFill>
              </a:rPr>
              <a:t>, </a:t>
            </a:r>
            <a:r>
              <a:rPr lang="en-US" sz="5400" b="1" dirty="0" smtClean="0">
                <a:solidFill>
                  <a:schemeClr val="tx1"/>
                </a:solidFill>
              </a:rPr>
              <a:t>that I might take it again</a:t>
            </a:r>
            <a:r>
              <a:rPr lang="en-US" sz="5400" dirty="0" smtClean="0">
                <a:solidFill>
                  <a:schemeClr val="tx1"/>
                </a:solidFill>
              </a:rPr>
              <a:t>. 18No man taketh it from me, but I </a:t>
            </a:r>
            <a:r>
              <a:rPr lang="en-US" sz="5400" b="1" dirty="0" smtClean="0">
                <a:solidFill>
                  <a:schemeClr val="tx1"/>
                </a:solidFill>
              </a:rPr>
              <a:t>lay it down of myself</a:t>
            </a:r>
            <a:r>
              <a:rPr lang="en-US" sz="5400" dirty="0" smtClean="0">
                <a:solidFill>
                  <a:schemeClr val="tx1"/>
                </a:solidFill>
              </a:rPr>
              <a:t>. I have power to lay it down, and I have power to take it again. </a:t>
            </a:r>
            <a:r>
              <a:rPr lang="en-US" sz="5400" b="1" dirty="0" smtClean="0">
                <a:solidFill>
                  <a:schemeClr val="tx1"/>
                </a:solidFill>
              </a:rPr>
              <a:t>This commandment have I received of my Father</a:t>
            </a:r>
            <a:r>
              <a:rPr lang="en-US" sz="5400" dirty="0" smtClean="0">
                <a:solidFill>
                  <a:schemeClr val="tx1"/>
                </a:solidFill>
              </a:rPr>
              <a:t>. </a:t>
            </a:r>
            <a:r>
              <a:rPr lang="en-US" sz="5400" b="1" dirty="0" smtClean="0">
                <a:solidFill>
                  <a:schemeClr val="tx1"/>
                </a:solidFill>
              </a:rPr>
              <a:t>Jn.10: 17-18</a:t>
            </a:r>
          </a:p>
          <a:p>
            <a:pPr algn="l"/>
            <a:endParaRPr lang="en-US" sz="5400" dirty="0"/>
          </a:p>
        </p:txBody>
      </p:sp>
    </p:spTree>
    <p:extLst>
      <p:ext uri="{BB962C8B-B14F-4D97-AF65-F5344CB8AC3E}">
        <p14:creationId xmlns:p14="http://schemas.microsoft.com/office/powerpoint/2010/main" val="2471557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fontScale="92500"/>
          </a:bodyPr>
          <a:lstStyle/>
          <a:p>
            <a:r>
              <a:rPr lang="en-US" sz="5400" b="1" u="sng" dirty="0" smtClean="0">
                <a:solidFill>
                  <a:schemeClr val="tx1"/>
                </a:solidFill>
              </a:rPr>
              <a:t>Jesus died for our sins according to the scripture </a:t>
            </a:r>
          </a:p>
          <a:p>
            <a:pPr algn="l"/>
            <a:r>
              <a:rPr lang="en-US" sz="5400" dirty="0" smtClean="0">
                <a:solidFill>
                  <a:schemeClr val="tx1"/>
                </a:solidFill>
              </a:rPr>
              <a:t>3For I delivered unto you first of all that which I also received, how that </a:t>
            </a:r>
            <a:r>
              <a:rPr lang="en-US" sz="5400" b="1" dirty="0" smtClean="0">
                <a:solidFill>
                  <a:schemeClr val="tx1"/>
                </a:solidFill>
              </a:rPr>
              <a:t>Christ died for our sins according to the scriptures</a:t>
            </a:r>
            <a:r>
              <a:rPr lang="en-US" sz="5400" dirty="0" smtClean="0">
                <a:solidFill>
                  <a:schemeClr val="tx1"/>
                </a:solidFill>
              </a:rPr>
              <a:t>;</a:t>
            </a:r>
          </a:p>
          <a:p>
            <a:pPr algn="l"/>
            <a:r>
              <a:rPr lang="en-US" sz="5400" b="1" dirty="0" smtClean="0">
                <a:solidFill>
                  <a:schemeClr val="tx1"/>
                </a:solidFill>
              </a:rPr>
              <a:t>1Cor.15:3 - Paul</a:t>
            </a:r>
            <a:endParaRPr lang="en-US" sz="5400" b="1" dirty="0">
              <a:solidFill>
                <a:schemeClr val="tx1"/>
              </a:solidFill>
            </a:endParaRPr>
          </a:p>
        </p:txBody>
      </p:sp>
    </p:spTree>
    <p:extLst>
      <p:ext uri="{BB962C8B-B14F-4D97-AF65-F5344CB8AC3E}">
        <p14:creationId xmlns:p14="http://schemas.microsoft.com/office/powerpoint/2010/main" val="4050558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fontScale="92500" lnSpcReduction="20000"/>
          </a:bodyPr>
          <a:lstStyle/>
          <a:p>
            <a:pPr marL="914400" indent="-914400" algn="l">
              <a:buFont typeface="+mj-lt"/>
              <a:buAutoNum type="arabicPeriod"/>
            </a:pPr>
            <a:r>
              <a:rPr lang="en-US" sz="5400" dirty="0" smtClean="0">
                <a:solidFill>
                  <a:schemeClr val="tx1"/>
                </a:solidFill>
              </a:rPr>
              <a:t>Jesus was the </a:t>
            </a:r>
            <a:r>
              <a:rPr lang="en-US" sz="5400" b="1" dirty="0" smtClean="0">
                <a:solidFill>
                  <a:schemeClr val="tx1"/>
                </a:solidFill>
              </a:rPr>
              <a:t>sacrifice</a:t>
            </a:r>
            <a:r>
              <a:rPr lang="en-US" sz="5400" dirty="0" smtClean="0">
                <a:solidFill>
                  <a:schemeClr val="tx1"/>
                </a:solidFill>
              </a:rPr>
              <a:t> for our sin. The </a:t>
            </a:r>
            <a:r>
              <a:rPr lang="en-US" sz="5400" b="1" dirty="0" smtClean="0">
                <a:solidFill>
                  <a:schemeClr val="tx1"/>
                </a:solidFill>
              </a:rPr>
              <a:t>divine mystery</a:t>
            </a:r>
            <a:r>
              <a:rPr lang="en-US" sz="5400" dirty="0" smtClean="0">
                <a:solidFill>
                  <a:schemeClr val="tx1"/>
                </a:solidFill>
              </a:rPr>
              <a:t>:</a:t>
            </a:r>
          </a:p>
          <a:p>
            <a:pPr marL="914400" indent="-914400" algn="l">
              <a:buFont typeface="+mj-lt"/>
              <a:buAutoNum type="arabicPeriod"/>
            </a:pPr>
            <a:r>
              <a:rPr lang="en-US" sz="5400" dirty="0" smtClean="0">
                <a:solidFill>
                  <a:schemeClr val="tx1"/>
                </a:solidFill>
              </a:rPr>
              <a:t> “… </a:t>
            </a:r>
            <a:r>
              <a:rPr lang="en-US" sz="5400" b="1" dirty="0" smtClean="0">
                <a:solidFill>
                  <a:schemeClr val="tx1"/>
                </a:solidFill>
              </a:rPr>
              <a:t>God</a:t>
            </a:r>
            <a:r>
              <a:rPr lang="en-US" sz="5400" dirty="0" smtClean="0">
                <a:solidFill>
                  <a:schemeClr val="tx1"/>
                </a:solidFill>
              </a:rPr>
              <a:t> was </a:t>
            </a:r>
            <a:r>
              <a:rPr lang="en-US" sz="5400" b="1" dirty="0" smtClean="0">
                <a:solidFill>
                  <a:schemeClr val="tx1"/>
                </a:solidFill>
              </a:rPr>
              <a:t>in Christ</a:t>
            </a:r>
            <a:r>
              <a:rPr lang="en-US" sz="5400" dirty="0" smtClean="0">
                <a:solidFill>
                  <a:schemeClr val="tx1"/>
                </a:solidFill>
              </a:rPr>
              <a:t>, </a:t>
            </a:r>
            <a:r>
              <a:rPr lang="en-US" sz="5400" b="1" dirty="0" smtClean="0">
                <a:solidFill>
                  <a:schemeClr val="tx1"/>
                </a:solidFill>
              </a:rPr>
              <a:t>reconciling</a:t>
            </a:r>
            <a:r>
              <a:rPr lang="en-US" sz="5400" dirty="0" smtClean="0">
                <a:solidFill>
                  <a:schemeClr val="tx1"/>
                </a:solidFill>
              </a:rPr>
              <a:t> the world unto himself, not imputing [crediting] their trespasses unto them; and hath </a:t>
            </a:r>
            <a:r>
              <a:rPr lang="en-US" sz="5400" b="1" dirty="0" smtClean="0">
                <a:solidFill>
                  <a:schemeClr val="tx1"/>
                </a:solidFill>
              </a:rPr>
              <a:t>committed unto us the word of reconciliation</a:t>
            </a:r>
            <a:r>
              <a:rPr lang="en-US" sz="5400" dirty="0" smtClean="0">
                <a:solidFill>
                  <a:schemeClr val="tx1"/>
                </a:solidFill>
              </a:rPr>
              <a:t>” </a:t>
            </a:r>
            <a:r>
              <a:rPr lang="en-US" sz="5400" b="1" dirty="0" smtClean="0">
                <a:solidFill>
                  <a:schemeClr val="tx1"/>
                </a:solidFill>
              </a:rPr>
              <a:t>2 Cor.5:19</a:t>
            </a:r>
            <a:endParaRPr lang="en-US" sz="5400" b="1" dirty="0">
              <a:solidFill>
                <a:schemeClr val="tx1"/>
              </a:solidFill>
            </a:endParaRPr>
          </a:p>
        </p:txBody>
      </p:sp>
    </p:spTree>
    <p:extLst>
      <p:ext uri="{BB962C8B-B14F-4D97-AF65-F5344CB8AC3E}">
        <p14:creationId xmlns:p14="http://schemas.microsoft.com/office/powerpoint/2010/main" val="3540393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marL="914400" indent="-914400" algn="l">
              <a:buFont typeface="+mj-lt"/>
              <a:buAutoNum type="arabicPeriod"/>
            </a:pPr>
            <a:r>
              <a:rPr lang="en-US" sz="5400" b="1" dirty="0" smtClean="0">
                <a:solidFill>
                  <a:schemeClr val="tx1"/>
                </a:solidFill>
              </a:rPr>
              <a:t>Reconciliation</a:t>
            </a:r>
            <a:r>
              <a:rPr lang="en-US" sz="5400" dirty="0" smtClean="0">
                <a:solidFill>
                  <a:schemeClr val="tx1"/>
                </a:solidFill>
              </a:rPr>
              <a:t> means: - to cause </a:t>
            </a:r>
            <a:r>
              <a:rPr lang="en-US" sz="5400" b="1" dirty="0" smtClean="0">
                <a:solidFill>
                  <a:schemeClr val="tx1"/>
                </a:solidFill>
              </a:rPr>
              <a:t>a restoration</a:t>
            </a:r>
            <a:r>
              <a:rPr lang="en-US" sz="5400" dirty="0" smtClean="0">
                <a:solidFill>
                  <a:schemeClr val="tx1"/>
                </a:solidFill>
              </a:rPr>
              <a:t>, a </a:t>
            </a:r>
            <a:r>
              <a:rPr lang="en-US" sz="5400" b="1" dirty="0" smtClean="0">
                <a:solidFill>
                  <a:schemeClr val="tx1"/>
                </a:solidFill>
              </a:rPr>
              <a:t>harmony</a:t>
            </a:r>
            <a:r>
              <a:rPr lang="en-US" sz="5400" dirty="0" smtClean="0">
                <a:solidFill>
                  <a:schemeClr val="tx1"/>
                </a:solidFill>
              </a:rPr>
              <a:t>, a </a:t>
            </a:r>
            <a:r>
              <a:rPr lang="en-US" sz="5400" b="1" dirty="0" smtClean="0">
                <a:solidFill>
                  <a:schemeClr val="tx1"/>
                </a:solidFill>
              </a:rPr>
              <a:t>friendship</a:t>
            </a:r>
            <a:r>
              <a:rPr lang="en-US" sz="5400" dirty="0" smtClean="0">
                <a:solidFill>
                  <a:schemeClr val="tx1"/>
                </a:solidFill>
              </a:rPr>
              <a:t>.</a:t>
            </a:r>
          </a:p>
          <a:p>
            <a:pPr marL="914400" indent="-914400" algn="l">
              <a:buFont typeface="+mj-lt"/>
              <a:buAutoNum type="arabicPeriod"/>
            </a:pPr>
            <a:r>
              <a:rPr lang="en-US" sz="5400" dirty="0" smtClean="0">
                <a:solidFill>
                  <a:schemeClr val="tx1"/>
                </a:solidFill>
              </a:rPr>
              <a:t>It means </a:t>
            </a:r>
            <a:r>
              <a:rPr lang="en-US" sz="5400" b="1" dirty="0" smtClean="0">
                <a:solidFill>
                  <a:schemeClr val="tx1"/>
                </a:solidFill>
              </a:rPr>
              <a:t>Jesus in His death reconciled</a:t>
            </a:r>
            <a:r>
              <a:rPr lang="en-US" sz="5400" dirty="0" smtClean="0">
                <a:solidFill>
                  <a:schemeClr val="tx1"/>
                </a:solidFill>
              </a:rPr>
              <a:t> (</a:t>
            </a:r>
            <a:r>
              <a:rPr lang="en-US" sz="5400" b="1" dirty="0" smtClean="0">
                <a:solidFill>
                  <a:schemeClr val="tx1"/>
                </a:solidFill>
              </a:rPr>
              <a:t>caused a change in man/ woman to restore</a:t>
            </a:r>
            <a:r>
              <a:rPr lang="en-US" sz="5400" dirty="0" smtClean="0">
                <a:solidFill>
                  <a:schemeClr val="tx1"/>
                </a:solidFill>
              </a:rPr>
              <a:t>) us to God.</a:t>
            </a:r>
            <a:endParaRPr lang="en-US" sz="5400" dirty="0">
              <a:solidFill>
                <a:schemeClr val="tx1"/>
              </a:solidFill>
            </a:endParaRPr>
          </a:p>
        </p:txBody>
      </p:sp>
    </p:spTree>
    <p:extLst>
      <p:ext uri="{BB962C8B-B14F-4D97-AF65-F5344CB8AC3E}">
        <p14:creationId xmlns:p14="http://schemas.microsoft.com/office/powerpoint/2010/main" val="3841897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r>
              <a:rPr lang="en-US" sz="5400" b="1" u="sng" dirty="0" smtClean="0">
                <a:solidFill>
                  <a:schemeClr val="tx1"/>
                </a:solidFill>
              </a:rPr>
              <a:t>Jesus became our offering  </a:t>
            </a:r>
          </a:p>
          <a:p>
            <a:pPr algn="l"/>
            <a:r>
              <a:rPr lang="en-US" sz="5400" dirty="0" smtClean="0">
                <a:solidFill>
                  <a:schemeClr val="tx1"/>
                </a:solidFill>
              </a:rPr>
              <a:t>“… we are sanctified through </a:t>
            </a:r>
            <a:r>
              <a:rPr lang="en-US" sz="5400" b="1" dirty="0" smtClean="0">
                <a:solidFill>
                  <a:schemeClr val="tx1"/>
                </a:solidFill>
              </a:rPr>
              <a:t>the offering </a:t>
            </a:r>
            <a:r>
              <a:rPr lang="en-US" sz="5400" dirty="0" smtClean="0">
                <a:solidFill>
                  <a:schemeClr val="tx1"/>
                </a:solidFill>
              </a:rPr>
              <a:t>of </a:t>
            </a:r>
            <a:r>
              <a:rPr lang="en-US" sz="5400" b="1" dirty="0" smtClean="0">
                <a:solidFill>
                  <a:schemeClr val="tx1"/>
                </a:solidFill>
              </a:rPr>
              <a:t>the body of Jesus Christ </a:t>
            </a:r>
            <a:r>
              <a:rPr lang="en-US" sz="5400" b="1" u="sng" dirty="0" smtClean="0">
                <a:solidFill>
                  <a:schemeClr val="tx1"/>
                </a:solidFill>
              </a:rPr>
              <a:t>once for all</a:t>
            </a:r>
            <a:r>
              <a:rPr lang="en-US" sz="5400" dirty="0" smtClean="0">
                <a:solidFill>
                  <a:schemeClr val="tx1"/>
                </a:solidFill>
              </a:rPr>
              <a:t>.” </a:t>
            </a:r>
            <a:r>
              <a:rPr lang="en-US" sz="5400" b="1" dirty="0" smtClean="0">
                <a:solidFill>
                  <a:schemeClr val="tx1"/>
                </a:solidFill>
              </a:rPr>
              <a:t>Heb.10:10</a:t>
            </a:r>
            <a:endParaRPr lang="en-US" sz="5400" b="1" dirty="0">
              <a:solidFill>
                <a:schemeClr val="tx1"/>
              </a:solidFill>
            </a:endParaRPr>
          </a:p>
        </p:txBody>
      </p:sp>
    </p:spTree>
    <p:extLst>
      <p:ext uri="{BB962C8B-B14F-4D97-AF65-F5344CB8AC3E}">
        <p14:creationId xmlns:p14="http://schemas.microsoft.com/office/powerpoint/2010/main" val="3025442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r>
              <a:rPr lang="en-US" sz="5400" b="1" u="sng" dirty="0" smtClean="0">
                <a:solidFill>
                  <a:schemeClr val="tx1"/>
                </a:solidFill>
              </a:rPr>
              <a:t>Jesus died to be our ransom  </a:t>
            </a:r>
          </a:p>
          <a:p>
            <a:pPr algn="l"/>
            <a:r>
              <a:rPr lang="en-US" sz="5400" dirty="0" smtClean="0">
                <a:solidFill>
                  <a:schemeClr val="tx1"/>
                </a:solidFill>
              </a:rPr>
              <a:t>5For there is one God, and one mediator between God and men, the man Christ Jesus; 6Who gave himself </a:t>
            </a:r>
            <a:r>
              <a:rPr lang="en-US" sz="5400" b="1" dirty="0" smtClean="0">
                <a:solidFill>
                  <a:schemeClr val="tx1"/>
                </a:solidFill>
              </a:rPr>
              <a:t>a ransom </a:t>
            </a:r>
            <a:r>
              <a:rPr lang="en-US" sz="5400" dirty="0" smtClean="0">
                <a:solidFill>
                  <a:schemeClr val="tx1"/>
                </a:solidFill>
              </a:rPr>
              <a:t>for all, to be testified in due time. </a:t>
            </a:r>
            <a:r>
              <a:rPr lang="en-US" sz="5400" b="1" dirty="0" smtClean="0">
                <a:solidFill>
                  <a:schemeClr val="tx1"/>
                </a:solidFill>
              </a:rPr>
              <a:t>1Tim. 2:5-6</a:t>
            </a:r>
            <a:endParaRPr lang="en-US" sz="5400" b="1" dirty="0">
              <a:solidFill>
                <a:schemeClr val="tx1"/>
              </a:solidFill>
            </a:endParaRPr>
          </a:p>
        </p:txBody>
      </p:sp>
    </p:spTree>
    <p:extLst>
      <p:ext uri="{BB962C8B-B14F-4D97-AF65-F5344CB8AC3E}">
        <p14:creationId xmlns:p14="http://schemas.microsoft.com/office/powerpoint/2010/main" val="204918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endParaRPr lang="en-US" sz="5400" b="1" dirty="0" smtClean="0"/>
          </a:p>
          <a:p>
            <a:pPr algn="l"/>
            <a:r>
              <a:rPr lang="en-US" sz="6000" b="1" dirty="0" smtClean="0">
                <a:solidFill>
                  <a:schemeClr val="tx1"/>
                </a:solidFill>
              </a:rPr>
              <a:t>Ransom</a:t>
            </a:r>
            <a:r>
              <a:rPr lang="en-US" sz="6000" dirty="0" smtClean="0">
                <a:solidFill>
                  <a:schemeClr val="tx1"/>
                </a:solidFill>
              </a:rPr>
              <a:t>- means “the price paid.”</a:t>
            </a:r>
          </a:p>
          <a:p>
            <a:pPr algn="l"/>
            <a:r>
              <a:rPr lang="en-US" sz="6000" dirty="0" smtClean="0">
                <a:solidFill>
                  <a:schemeClr val="tx1"/>
                </a:solidFill>
              </a:rPr>
              <a:t>*He was the price paid to free us from the salve master the devil. </a:t>
            </a:r>
            <a:endParaRPr lang="en-US" sz="6000" dirty="0">
              <a:solidFill>
                <a:schemeClr val="tx1"/>
              </a:solidFill>
            </a:endParaRPr>
          </a:p>
        </p:txBody>
      </p:sp>
    </p:spTree>
    <p:extLst>
      <p:ext uri="{BB962C8B-B14F-4D97-AF65-F5344CB8AC3E}">
        <p14:creationId xmlns:p14="http://schemas.microsoft.com/office/powerpoint/2010/main" val="3919552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144000" cy="6096000"/>
          </a:xfrm>
        </p:spPr>
        <p:txBody>
          <a:bodyPr>
            <a:normAutofit/>
          </a:bodyPr>
          <a:lstStyle/>
          <a:p>
            <a:r>
              <a:rPr lang="en-US" sz="5400" b="1" u="sng" dirty="0" smtClean="0">
                <a:solidFill>
                  <a:schemeClr val="tx1"/>
                </a:solidFill>
              </a:rPr>
              <a:t>Jesus died for our redemption </a:t>
            </a:r>
          </a:p>
          <a:p>
            <a:pPr algn="l"/>
            <a:r>
              <a:rPr lang="en-US" sz="5400" dirty="0" smtClean="0">
                <a:solidFill>
                  <a:schemeClr val="tx1"/>
                </a:solidFill>
              </a:rPr>
              <a:t>“In whom </a:t>
            </a:r>
            <a:r>
              <a:rPr lang="en-US" sz="5400" b="1" dirty="0" smtClean="0">
                <a:solidFill>
                  <a:schemeClr val="tx1"/>
                </a:solidFill>
              </a:rPr>
              <a:t>we have redemption </a:t>
            </a:r>
            <a:r>
              <a:rPr lang="en-US" sz="5400" dirty="0" smtClean="0">
                <a:solidFill>
                  <a:schemeClr val="tx1"/>
                </a:solidFill>
              </a:rPr>
              <a:t>through his blood, </a:t>
            </a:r>
            <a:r>
              <a:rPr lang="en-US" sz="5400" b="1" dirty="0" smtClean="0">
                <a:solidFill>
                  <a:schemeClr val="tx1"/>
                </a:solidFill>
              </a:rPr>
              <a:t>the forgiveness of sins</a:t>
            </a:r>
            <a:r>
              <a:rPr lang="en-US" sz="5400" dirty="0" smtClean="0">
                <a:solidFill>
                  <a:schemeClr val="tx1"/>
                </a:solidFill>
              </a:rPr>
              <a:t>, according to the riches of his grace;”</a:t>
            </a:r>
          </a:p>
          <a:p>
            <a:pPr algn="l"/>
            <a:r>
              <a:rPr lang="en-US" sz="5400" b="1" dirty="0" smtClean="0">
                <a:solidFill>
                  <a:schemeClr val="tx1"/>
                </a:solidFill>
              </a:rPr>
              <a:t>Eph.1:7</a:t>
            </a:r>
            <a:endParaRPr lang="en-US" sz="5400" b="1" dirty="0">
              <a:solidFill>
                <a:schemeClr val="tx1"/>
              </a:solidFill>
            </a:endParaRPr>
          </a:p>
        </p:txBody>
      </p:sp>
    </p:spTree>
    <p:extLst>
      <p:ext uri="{BB962C8B-B14F-4D97-AF65-F5344CB8AC3E}">
        <p14:creationId xmlns:p14="http://schemas.microsoft.com/office/powerpoint/2010/main" val="1190928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endParaRPr lang="en-US" sz="5400" b="1" dirty="0" smtClean="0">
              <a:solidFill>
                <a:schemeClr val="tx1"/>
              </a:solidFill>
            </a:endParaRPr>
          </a:p>
          <a:p>
            <a:pPr algn="l"/>
            <a:r>
              <a:rPr lang="en-US" sz="5400" b="1" dirty="0" smtClean="0">
                <a:solidFill>
                  <a:schemeClr val="tx1"/>
                </a:solidFill>
              </a:rPr>
              <a:t>Redemption</a:t>
            </a:r>
            <a:r>
              <a:rPr lang="en-US" sz="5400" dirty="0" smtClean="0">
                <a:solidFill>
                  <a:schemeClr val="tx1"/>
                </a:solidFill>
              </a:rPr>
              <a:t> means:</a:t>
            </a:r>
          </a:p>
          <a:p>
            <a:pPr algn="l"/>
            <a:r>
              <a:rPr lang="en-US" sz="5400" dirty="0" smtClean="0">
                <a:solidFill>
                  <a:schemeClr val="tx1"/>
                </a:solidFill>
              </a:rPr>
              <a:t> to deliver, </a:t>
            </a:r>
          </a:p>
          <a:p>
            <a:pPr algn="l"/>
            <a:r>
              <a:rPr lang="en-US" sz="5400" dirty="0" smtClean="0">
                <a:solidFill>
                  <a:schemeClr val="tx1"/>
                </a:solidFill>
              </a:rPr>
              <a:t>save, by paying the price.</a:t>
            </a:r>
            <a:endParaRPr lang="en-US" sz="5400" dirty="0">
              <a:solidFill>
                <a:schemeClr val="tx1"/>
              </a:solidFill>
            </a:endParaRPr>
          </a:p>
        </p:txBody>
      </p:sp>
    </p:spTree>
    <p:extLst>
      <p:ext uri="{BB962C8B-B14F-4D97-AF65-F5344CB8AC3E}">
        <p14:creationId xmlns:p14="http://schemas.microsoft.com/office/powerpoint/2010/main" val="3990519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2572719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dirty="0" smtClean="0"/>
              <a:t>JESUS the Resurrected One</a:t>
            </a:r>
            <a:endParaRPr lang="en-US" b="1" dirty="0"/>
          </a:p>
        </p:txBody>
      </p:sp>
      <p:sp>
        <p:nvSpPr>
          <p:cNvPr id="3" name="Content Placeholder 2"/>
          <p:cNvSpPr>
            <a:spLocks noGrp="1"/>
          </p:cNvSpPr>
          <p:nvPr>
            <p:ph idx="1"/>
          </p:nvPr>
        </p:nvSpPr>
        <p:spPr>
          <a:xfrm>
            <a:off x="0" y="762000"/>
            <a:ext cx="9144000" cy="6096000"/>
          </a:xfrm>
        </p:spPr>
        <p:txBody>
          <a:bodyPr/>
          <a:lstStyle/>
          <a:p>
            <a:pPr marL="0" indent="0">
              <a:buNone/>
            </a:pPr>
            <a:r>
              <a:rPr lang="en-US" sz="3600" dirty="0" smtClean="0"/>
              <a:t>Today we will look at:</a:t>
            </a:r>
          </a:p>
          <a:p>
            <a:pPr marL="0" indent="0">
              <a:buNone/>
            </a:pPr>
            <a:r>
              <a:rPr lang="en-US" sz="3600" dirty="0" smtClean="0"/>
              <a:t>1.	Jesus’ given name and its meaning </a:t>
            </a:r>
          </a:p>
          <a:p>
            <a:pPr marL="0" indent="0">
              <a:buNone/>
            </a:pPr>
            <a:r>
              <a:rPr lang="en-US" sz="3600" dirty="0" smtClean="0"/>
              <a:t>2.	The </a:t>
            </a:r>
            <a:r>
              <a:rPr lang="en-US" sz="3600" b="1" dirty="0" smtClean="0"/>
              <a:t>incarnate</a:t>
            </a:r>
            <a:r>
              <a:rPr lang="en-US" sz="3600" dirty="0" smtClean="0"/>
              <a:t> one</a:t>
            </a:r>
          </a:p>
          <a:p>
            <a:pPr marL="0" indent="0">
              <a:buNone/>
            </a:pPr>
            <a:r>
              <a:rPr lang="en-US" sz="3600" dirty="0" smtClean="0"/>
              <a:t>3.	The death of Jesus </a:t>
            </a:r>
            <a:r>
              <a:rPr lang="en-US" sz="3600" b="1" dirty="0" smtClean="0"/>
              <a:t>on the cross</a:t>
            </a:r>
          </a:p>
          <a:p>
            <a:pPr marL="0" indent="0">
              <a:buNone/>
            </a:pPr>
            <a:r>
              <a:rPr lang="en-US" sz="3600" dirty="0" smtClean="0"/>
              <a:t>4.	What </a:t>
            </a:r>
            <a:r>
              <a:rPr lang="en-US" sz="3600" b="1" dirty="0" smtClean="0"/>
              <a:t>His death offers </a:t>
            </a:r>
            <a:r>
              <a:rPr lang="en-US" sz="3600" dirty="0" smtClean="0"/>
              <a:t>the believers</a:t>
            </a:r>
          </a:p>
          <a:p>
            <a:pPr marL="0" indent="0">
              <a:buNone/>
            </a:pPr>
            <a:r>
              <a:rPr lang="en-US" sz="3600" dirty="0" smtClean="0"/>
              <a:t>5.	The </a:t>
            </a:r>
            <a:r>
              <a:rPr lang="en-US" sz="3600" b="1" dirty="0" smtClean="0"/>
              <a:t>resurrection</a:t>
            </a:r>
            <a:r>
              <a:rPr lang="en-US" sz="3600" dirty="0" smtClean="0"/>
              <a:t> of Christ</a:t>
            </a:r>
          </a:p>
          <a:p>
            <a:pPr marL="0" indent="0">
              <a:buNone/>
            </a:pPr>
            <a:r>
              <a:rPr lang="en-US" sz="3600" dirty="0" smtClean="0"/>
              <a:t>6.	The </a:t>
            </a:r>
            <a:r>
              <a:rPr lang="en-US" sz="3600" b="1" dirty="0" smtClean="0"/>
              <a:t>ascension</a:t>
            </a:r>
            <a:r>
              <a:rPr lang="en-US" sz="3600" dirty="0" smtClean="0"/>
              <a:t> of Christ.</a:t>
            </a:r>
          </a:p>
          <a:p>
            <a:pPr marL="0" indent="0">
              <a:buNone/>
            </a:pPr>
            <a:r>
              <a:rPr lang="en-US" sz="3600" dirty="0" smtClean="0"/>
              <a:t>7.	</a:t>
            </a:r>
            <a:r>
              <a:rPr lang="en-US" sz="3600" b="1" dirty="0" smtClean="0"/>
              <a:t>The salvation </a:t>
            </a:r>
            <a:r>
              <a:rPr lang="en-US" sz="3600" dirty="0" smtClean="0"/>
              <a:t>of your souls</a:t>
            </a:r>
          </a:p>
          <a:p>
            <a:pPr marL="0" indent="0">
              <a:buNone/>
            </a:pPr>
            <a:endParaRPr lang="en-US" dirty="0"/>
          </a:p>
        </p:txBody>
      </p:sp>
    </p:spTree>
    <p:extLst>
      <p:ext uri="{BB962C8B-B14F-4D97-AF65-F5344CB8AC3E}">
        <p14:creationId xmlns:p14="http://schemas.microsoft.com/office/powerpoint/2010/main" val="2269062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lnSpcReduction="10000"/>
          </a:bodyPr>
          <a:lstStyle/>
          <a:p>
            <a:r>
              <a:rPr lang="en-US" sz="5400" b="1" u="sng" dirty="0" smtClean="0">
                <a:solidFill>
                  <a:schemeClr val="tx1"/>
                </a:solidFill>
              </a:rPr>
              <a:t>Jesus died to justify us </a:t>
            </a:r>
          </a:p>
          <a:p>
            <a:pPr algn="l"/>
            <a:r>
              <a:rPr lang="en-US" sz="5400" dirty="0" smtClean="0">
                <a:solidFill>
                  <a:schemeClr val="tx1"/>
                </a:solidFill>
              </a:rPr>
              <a:t>“Therefore being </a:t>
            </a:r>
            <a:r>
              <a:rPr lang="en-US" sz="5400" b="1" dirty="0" smtClean="0">
                <a:solidFill>
                  <a:schemeClr val="tx1"/>
                </a:solidFill>
              </a:rPr>
              <a:t>justified by faith</a:t>
            </a:r>
            <a:r>
              <a:rPr lang="en-US" sz="5400" dirty="0" smtClean="0">
                <a:solidFill>
                  <a:schemeClr val="tx1"/>
                </a:solidFill>
              </a:rPr>
              <a:t>, we have peace with God </a:t>
            </a:r>
            <a:r>
              <a:rPr lang="en-US" sz="5400" b="1" dirty="0" smtClean="0">
                <a:solidFill>
                  <a:schemeClr val="tx1"/>
                </a:solidFill>
              </a:rPr>
              <a:t>through our Lord Jesus Christ</a:t>
            </a:r>
            <a:r>
              <a:rPr lang="en-US" sz="5400" dirty="0" smtClean="0">
                <a:solidFill>
                  <a:schemeClr val="tx1"/>
                </a:solidFill>
              </a:rPr>
              <a:t>: </a:t>
            </a:r>
          </a:p>
          <a:p>
            <a:pPr algn="l"/>
            <a:r>
              <a:rPr lang="en-US" sz="5400" b="1" dirty="0" smtClean="0">
                <a:solidFill>
                  <a:schemeClr val="tx1"/>
                </a:solidFill>
              </a:rPr>
              <a:t>Rom.5:1</a:t>
            </a:r>
          </a:p>
          <a:p>
            <a:pPr algn="l"/>
            <a:r>
              <a:rPr lang="en-US" sz="5400" dirty="0" smtClean="0">
                <a:solidFill>
                  <a:schemeClr val="tx1"/>
                </a:solidFill>
              </a:rPr>
              <a:t>“That </a:t>
            </a:r>
            <a:r>
              <a:rPr lang="en-US" sz="5400" b="1" dirty="0" smtClean="0">
                <a:solidFill>
                  <a:schemeClr val="tx1"/>
                </a:solidFill>
              </a:rPr>
              <a:t>being justified </a:t>
            </a:r>
            <a:r>
              <a:rPr lang="en-US" sz="5400" dirty="0" smtClean="0">
                <a:solidFill>
                  <a:schemeClr val="tx1"/>
                </a:solidFill>
              </a:rPr>
              <a:t>by his grace,..” </a:t>
            </a:r>
            <a:r>
              <a:rPr lang="en-US" sz="5400" b="1" dirty="0" smtClean="0">
                <a:solidFill>
                  <a:schemeClr val="tx1"/>
                </a:solidFill>
              </a:rPr>
              <a:t>Titus 3:7</a:t>
            </a:r>
            <a:endParaRPr lang="en-US" sz="5400" b="1" dirty="0">
              <a:solidFill>
                <a:schemeClr val="tx1"/>
              </a:solidFill>
            </a:endParaRPr>
          </a:p>
          <a:p>
            <a:pPr algn="l"/>
            <a:endParaRPr lang="en-US" sz="5400" dirty="0">
              <a:solidFill>
                <a:schemeClr val="tx1"/>
              </a:solidFill>
            </a:endParaRPr>
          </a:p>
        </p:txBody>
      </p:sp>
    </p:spTree>
    <p:extLst>
      <p:ext uri="{BB962C8B-B14F-4D97-AF65-F5344CB8AC3E}">
        <p14:creationId xmlns:p14="http://schemas.microsoft.com/office/powerpoint/2010/main" val="298537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marL="914400" indent="-914400" algn="l">
              <a:buFont typeface="+mj-lt"/>
              <a:buAutoNum type="arabicPeriod"/>
            </a:pPr>
            <a:r>
              <a:rPr lang="en-US" sz="4400" dirty="0" smtClean="0">
                <a:solidFill>
                  <a:schemeClr val="tx1"/>
                </a:solidFill>
              </a:rPr>
              <a:t>Jesus was </a:t>
            </a:r>
            <a:r>
              <a:rPr lang="en-US" sz="4400" b="1" dirty="0" smtClean="0">
                <a:solidFill>
                  <a:schemeClr val="tx1"/>
                </a:solidFill>
              </a:rPr>
              <a:t>the sacrifice </a:t>
            </a:r>
            <a:r>
              <a:rPr lang="en-US" sz="4400" dirty="0" smtClean="0">
                <a:solidFill>
                  <a:schemeClr val="tx1"/>
                </a:solidFill>
              </a:rPr>
              <a:t>for our sin.</a:t>
            </a:r>
          </a:p>
          <a:p>
            <a:pPr marL="914400" indent="-914400" algn="l">
              <a:buFont typeface="+mj-lt"/>
              <a:buAutoNum type="arabicPeriod"/>
            </a:pPr>
            <a:r>
              <a:rPr lang="en-US" sz="4400" dirty="0" smtClean="0">
                <a:solidFill>
                  <a:schemeClr val="tx1"/>
                </a:solidFill>
              </a:rPr>
              <a:t>Jesus </a:t>
            </a:r>
            <a:r>
              <a:rPr lang="en-US" sz="4400" b="1" dirty="0" smtClean="0">
                <a:solidFill>
                  <a:schemeClr val="tx1"/>
                </a:solidFill>
              </a:rPr>
              <a:t>reconciled us </a:t>
            </a:r>
            <a:r>
              <a:rPr lang="en-US" sz="4400" dirty="0" smtClean="0">
                <a:solidFill>
                  <a:schemeClr val="tx1"/>
                </a:solidFill>
              </a:rPr>
              <a:t>to the Father.</a:t>
            </a:r>
          </a:p>
          <a:p>
            <a:pPr marL="914400" indent="-914400" algn="l">
              <a:buFont typeface="+mj-lt"/>
              <a:buAutoNum type="arabicPeriod"/>
            </a:pPr>
            <a:r>
              <a:rPr lang="en-US" sz="4400" dirty="0" smtClean="0">
                <a:solidFill>
                  <a:schemeClr val="tx1"/>
                </a:solidFill>
              </a:rPr>
              <a:t>Jesus became </a:t>
            </a:r>
            <a:r>
              <a:rPr lang="en-US" sz="4400" b="1" dirty="0" smtClean="0">
                <a:solidFill>
                  <a:schemeClr val="tx1"/>
                </a:solidFill>
              </a:rPr>
              <a:t>our sin offering</a:t>
            </a:r>
            <a:r>
              <a:rPr lang="en-US" sz="4400" dirty="0" smtClean="0">
                <a:solidFill>
                  <a:schemeClr val="tx1"/>
                </a:solidFill>
              </a:rPr>
              <a:t>.</a:t>
            </a:r>
          </a:p>
          <a:p>
            <a:pPr marL="914400" indent="-914400" algn="l">
              <a:buFont typeface="+mj-lt"/>
              <a:buAutoNum type="arabicPeriod"/>
            </a:pPr>
            <a:r>
              <a:rPr lang="en-US" sz="4400" dirty="0" smtClean="0">
                <a:solidFill>
                  <a:schemeClr val="tx1"/>
                </a:solidFill>
              </a:rPr>
              <a:t>Jesus </a:t>
            </a:r>
            <a:r>
              <a:rPr lang="en-US" sz="4400" b="1" dirty="0" smtClean="0">
                <a:solidFill>
                  <a:schemeClr val="tx1"/>
                </a:solidFill>
              </a:rPr>
              <a:t>died to ransom </a:t>
            </a:r>
            <a:r>
              <a:rPr lang="en-US" sz="4400" dirty="0" smtClean="0">
                <a:solidFill>
                  <a:schemeClr val="tx1"/>
                </a:solidFill>
              </a:rPr>
              <a:t>us!</a:t>
            </a:r>
          </a:p>
          <a:p>
            <a:pPr marL="914400" indent="-914400" algn="l">
              <a:buFont typeface="+mj-lt"/>
              <a:buAutoNum type="arabicPeriod"/>
            </a:pPr>
            <a:r>
              <a:rPr lang="en-US" sz="4400" dirty="0" smtClean="0">
                <a:solidFill>
                  <a:schemeClr val="tx1"/>
                </a:solidFill>
              </a:rPr>
              <a:t>Jesus </a:t>
            </a:r>
            <a:r>
              <a:rPr lang="en-US" sz="4400" b="1" dirty="0" smtClean="0">
                <a:solidFill>
                  <a:schemeClr val="tx1"/>
                </a:solidFill>
              </a:rPr>
              <a:t>died to redeem </a:t>
            </a:r>
            <a:r>
              <a:rPr lang="en-US" sz="4400" dirty="0" smtClean="0">
                <a:solidFill>
                  <a:schemeClr val="tx1"/>
                </a:solidFill>
              </a:rPr>
              <a:t>us!</a:t>
            </a:r>
          </a:p>
          <a:p>
            <a:pPr marL="914400" indent="-914400" algn="l">
              <a:buFont typeface="+mj-lt"/>
              <a:buAutoNum type="arabicPeriod"/>
            </a:pPr>
            <a:r>
              <a:rPr lang="en-US" sz="4400" dirty="0" smtClean="0">
                <a:solidFill>
                  <a:schemeClr val="tx1"/>
                </a:solidFill>
              </a:rPr>
              <a:t>Jesus </a:t>
            </a:r>
            <a:r>
              <a:rPr lang="en-US" sz="4400" b="1" dirty="0" smtClean="0">
                <a:solidFill>
                  <a:schemeClr val="tx1"/>
                </a:solidFill>
              </a:rPr>
              <a:t>died to justify </a:t>
            </a:r>
            <a:r>
              <a:rPr lang="en-US" sz="4400" dirty="0" smtClean="0">
                <a:solidFill>
                  <a:schemeClr val="tx1"/>
                </a:solidFill>
              </a:rPr>
              <a:t>us !</a:t>
            </a:r>
          </a:p>
          <a:p>
            <a:pPr marL="914400" indent="-914400" algn="l">
              <a:buFont typeface="+mj-lt"/>
              <a:buAutoNum type="arabicPeriod"/>
            </a:pPr>
            <a:endParaRPr lang="en-US" sz="4000" dirty="0" smtClean="0"/>
          </a:p>
          <a:p>
            <a:pPr marL="914400" indent="-914400" algn="l">
              <a:buFont typeface="+mj-lt"/>
              <a:buAutoNum type="arabicPeriod"/>
            </a:pPr>
            <a:endParaRPr lang="en-US" sz="4000" dirty="0" smtClean="0"/>
          </a:p>
          <a:p>
            <a:pPr marL="914400" indent="-914400" algn="l">
              <a:buFont typeface="+mj-lt"/>
              <a:buAutoNum type="arabicPeriod"/>
            </a:pPr>
            <a:endParaRPr lang="en-US" sz="4000" dirty="0" smtClean="0"/>
          </a:p>
          <a:p>
            <a:pPr marL="914400" indent="-914400" algn="l">
              <a:buFont typeface="+mj-lt"/>
              <a:buAutoNum type="arabicPeriod"/>
            </a:pPr>
            <a:endParaRPr lang="en-US" sz="4000" dirty="0" smtClean="0"/>
          </a:p>
          <a:p>
            <a:pPr marL="914400" indent="-914400" algn="l">
              <a:buFont typeface="+mj-lt"/>
              <a:buAutoNum type="arabicPeriod"/>
            </a:pPr>
            <a:endParaRPr lang="en-US" sz="5400" dirty="0"/>
          </a:p>
        </p:txBody>
      </p:sp>
    </p:spTree>
    <p:extLst>
      <p:ext uri="{BB962C8B-B14F-4D97-AF65-F5344CB8AC3E}">
        <p14:creationId xmlns:p14="http://schemas.microsoft.com/office/powerpoint/2010/main" val="2564179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Death Offers - life</a:t>
            </a:r>
            <a:endParaRPr lang="en-US" b="1" dirty="0"/>
          </a:p>
        </p:txBody>
      </p:sp>
      <p:sp>
        <p:nvSpPr>
          <p:cNvPr id="3" name="Subtitle 2"/>
          <p:cNvSpPr>
            <a:spLocks noGrp="1"/>
          </p:cNvSpPr>
          <p:nvPr>
            <p:ph type="subTitle" idx="1"/>
          </p:nvPr>
        </p:nvSpPr>
        <p:spPr>
          <a:xfrm>
            <a:off x="0" y="762000"/>
            <a:ext cx="9144000" cy="6096000"/>
          </a:xfrm>
        </p:spPr>
        <p:txBody>
          <a:bodyPr>
            <a:normAutofit fontScale="92500"/>
          </a:bodyPr>
          <a:lstStyle/>
          <a:p>
            <a:pPr algn="l"/>
            <a:r>
              <a:rPr lang="en-US" sz="5400" b="1" u="sng" dirty="0" smtClean="0">
                <a:solidFill>
                  <a:schemeClr val="tx1"/>
                </a:solidFill>
              </a:rPr>
              <a:t>His death offers everlasting life to all who will believe. </a:t>
            </a:r>
          </a:p>
          <a:p>
            <a:pPr marL="914400" indent="-914400" algn="l">
              <a:buFont typeface="+mj-lt"/>
              <a:buAutoNum type="arabicPeriod"/>
            </a:pPr>
            <a:r>
              <a:rPr lang="en-US" sz="5400" dirty="0" smtClean="0">
                <a:solidFill>
                  <a:schemeClr val="tx1"/>
                </a:solidFill>
              </a:rPr>
              <a:t>“For God </a:t>
            </a:r>
            <a:r>
              <a:rPr lang="en-US" sz="5400" b="1" dirty="0" smtClean="0">
                <a:solidFill>
                  <a:schemeClr val="tx1"/>
                </a:solidFill>
              </a:rPr>
              <a:t>so loved the world</a:t>
            </a:r>
            <a:r>
              <a:rPr lang="en-US" sz="5400" dirty="0" smtClean="0">
                <a:solidFill>
                  <a:schemeClr val="tx1"/>
                </a:solidFill>
              </a:rPr>
              <a:t>, that he gave his only begotten Son, that whosoever believeth in him should not perish, but have </a:t>
            </a:r>
            <a:r>
              <a:rPr lang="en-US" sz="5400" b="1" dirty="0" smtClean="0">
                <a:solidFill>
                  <a:schemeClr val="tx1"/>
                </a:solidFill>
              </a:rPr>
              <a:t>everlasting life</a:t>
            </a:r>
            <a:r>
              <a:rPr lang="en-US" sz="5400" dirty="0" smtClean="0">
                <a:solidFill>
                  <a:schemeClr val="tx1"/>
                </a:solidFill>
              </a:rPr>
              <a:t>.” </a:t>
            </a:r>
            <a:r>
              <a:rPr lang="en-US" sz="5400" b="1" dirty="0" smtClean="0">
                <a:solidFill>
                  <a:schemeClr val="tx1"/>
                </a:solidFill>
              </a:rPr>
              <a:t>Jn.3:16</a:t>
            </a:r>
          </a:p>
          <a:p>
            <a:pPr algn="l"/>
            <a:endParaRPr lang="en-US" sz="5400" dirty="0">
              <a:solidFill>
                <a:schemeClr val="tx1"/>
              </a:solidFill>
            </a:endParaRPr>
          </a:p>
        </p:txBody>
      </p:sp>
    </p:spTree>
    <p:extLst>
      <p:ext uri="{BB962C8B-B14F-4D97-AF65-F5344CB8AC3E}">
        <p14:creationId xmlns:p14="http://schemas.microsoft.com/office/powerpoint/2010/main" val="1038314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r>
              <a:rPr lang="en-US" sz="5400" dirty="0" smtClean="0"/>
              <a:t> </a:t>
            </a:r>
          </a:p>
          <a:p>
            <a:pPr algn="l"/>
            <a:r>
              <a:rPr lang="en-US" sz="5400" dirty="0" smtClean="0">
                <a:solidFill>
                  <a:schemeClr val="tx1"/>
                </a:solidFill>
              </a:rPr>
              <a:t>God’s love is full of </a:t>
            </a:r>
            <a:r>
              <a:rPr lang="en-US" sz="5400" b="1" dirty="0" smtClean="0">
                <a:solidFill>
                  <a:schemeClr val="tx1"/>
                </a:solidFill>
              </a:rPr>
              <a:t>energy</a:t>
            </a:r>
            <a:r>
              <a:rPr lang="en-US" sz="5400" dirty="0" smtClean="0">
                <a:solidFill>
                  <a:schemeClr val="tx1"/>
                </a:solidFill>
              </a:rPr>
              <a:t> and </a:t>
            </a:r>
            <a:r>
              <a:rPr lang="en-US" sz="5400" b="1" dirty="0" smtClean="0">
                <a:solidFill>
                  <a:schemeClr val="tx1"/>
                </a:solidFill>
              </a:rPr>
              <a:t>strong emotion</a:t>
            </a:r>
            <a:r>
              <a:rPr lang="en-US" sz="5400" dirty="0" smtClean="0">
                <a:solidFill>
                  <a:schemeClr val="tx1"/>
                </a:solidFill>
              </a:rPr>
              <a:t>! - just for you!</a:t>
            </a:r>
            <a:endParaRPr lang="en-US" sz="5400" dirty="0">
              <a:solidFill>
                <a:schemeClr val="tx1"/>
              </a:solidFill>
            </a:endParaRPr>
          </a:p>
        </p:txBody>
      </p:sp>
    </p:spTree>
    <p:extLst>
      <p:ext uri="{BB962C8B-B14F-4D97-AF65-F5344CB8AC3E}">
        <p14:creationId xmlns:p14="http://schemas.microsoft.com/office/powerpoint/2010/main" val="3452259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2400"/>
            <a:ext cx="8915400" cy="6705600"/>
          </a:xfrm>
        </p:spPr>
      </p:pic>
    </p:spTree>
    <p:extLst>
      <p:ext uri="{BB962C8B-B14F-4D97-AF65-F5344CB8AC3E}">
        <p14:creationId xmlns:p14="http://schemas.microsoft.com/office/powerpoint/2010/main" val="554274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r>
              <a:rPr lang="en-US" sz="4000" b="1" u="sng" dirty="0" smtClean="0">
                <a:solidFill>
                  <a:schemeClr val="tx1"/>
                </a:solidFill>
              </a:rPr>
              <a:t>His death offers everlasting life to all who will believe. </a:t>
            </a:r>
            <a:endParaRPr lang="en-US" sz="4000" dirty="0" smtClean="0">
              <a:solidFill>
                <a:schemeClr val="tx1"/>
              </a:solidFill>
            </a:endParaRPr>
          </a:p>
          <a:p>
            <a:pPr algn="l"/>
            <a:r>
              <a:rPr lang="en-US" sz="5400" dirty="0" smtClean="0">
                <a:solidFill>
                  <a:schemeClr val="tx1"/>
                </a:solidFill>
              </a:rPr>
              <a:t>“For God sent not </a:t>
            </a:r>
            <a:r>
              <a:rPr lang="en-US" sz="5400" b="1" dirty="0" smtClean="0">
                <a:solidFill>
                  <a:schemeClr val="tx1"/>
                </a:solidFill>
              </a:rPr>
              <a:t>his Son </a:t>
            </a:r>
            <a:r>
              <a:rPr lang="en-US" sz="5400" dirty="0" smtClean="0">
                <a:solidFill>
                  <a:schemeClr val="tx1"/>
                </a:solidFill>
              </a:rPr>
              <a:t>into the world </a:t>
            </a:r>
            <a:r>
              <a:rPr lang="en-US" sz="5400" b="1" dirty="0" smtClean="0">
                <a:solidFill>
                  <a:schemeClr val="tx1"/>
                </a:solidFill>
              </a:rPr>
              <a:t>to condemn</a:t>
            </a:r>
            <a:r>
              <a:rPr lang="en-US" sz="5400" dirty="0" smtClean="0">
                <a:solidFill>
                  <a:schemeClr val="tx1"/>
                </a:solidFill>
              </a:rPr>
              <a:t> the world; but that the world through him might be saved” Jn.3:17</a:t>
            </a:r>
            <a:endParaRPr lang="en-US" sz="5400" dirty="0">
              <a:solidFill>
                <a:schemeClr val="tx1"/>
              </a:solidFill>
            </a:endParaRPr>
          </a:p>
        </p:txBody>
      </p:sp>
    </p:spTree>
    <p:extLst>
      <p:ext uri="{BB962C8B-B14F-4D97-AF65-F5344CB8AC3E}">
        <p14:creationId xmlns:p14="http://schemas.microsoft.com/office/powerpoint/2010/main" val="1754951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139627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The Resurrection of Jesus</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endParaRPr lang="en-US" sz="5400" b="1" dirty="0" smtClean="0">
              <a:solidFill>
                <a:schemeClr val="tx1"/>
              </a:solidFill>
            </a:endParaRPr>
          </a:p>
          <a:p>
            <a:pPr algn="l"/>
            <a:r>
              <a:rPr lang="en-US" sz="5400" b="1" dirty="0" smtClean="0">
                <a:solidFill>
                  <a:schemeClr val="tx1"/>
                </a:solidFill>
              </a:rPr>
              <a:t>The resurrection </a:t>
            </a:r>
            <a:r>
              <a:rPr lang="en-US" sz="5400" dirty="0" smtClean="0">
                <a:solidFill>
                  <a:schemeClr val="tx1"/>
                </a:solidFill>
              </a:rPr>
              <a:t>of  </a:t>
            </a:r>
            <a:r>
              <a:rPr lang="en-US" sz="5400" b="1" dirty="0" smtClean="0">
                <a:solidFill>
                  <a:schemeClr val="tx1"/>
                </a:solidFill>
              </a:rPr>
              <a:t>Jesus Christ </a:t>
            </a:r>
            <a:r>
              <a:rPr lang="en-US" sz="5400" dirty="0" smtClean="0">
                <a:solidFill>
                  <a:schemeClr val="tx1"/>
                </a:solidFill>
              </a:rPr>
              <a:t>is </a:t>
            </a:r>
            <a:r>
              <a:rPr lang="en-US" sz="5400" b="1" dirty="0" smtClean="0">
                <a:solidFill>
                  <a:schemeClr val="tx1"/>
                </a:solidFill>
              </a:rPr>
              <a:t>the cornerstone </a:t>
            </a:r>
            <a:r>
              <a:rPr lang="en-US" sz="5400" dirty="0" smtClean="0">
                <a:solidFill>
                  <a:schemeClr val="tx1"/>
                </a:solidFill>
              </a:rPr>
              <a:t>of </a:t>
            </a:r>
            <a:r>
              <a:rPr lang="en-US" sz="5400" b="1" dirty="0" smtClean="0">
                <a:solidFill>
                  <a:schemeClr val="tx1"/>
                </a:solidFill>
              </a:rPr>
              <a:t>the Christian faith</a:t>
            </a:r>
            <a:r>
              <a:rPr lang="en-US" sz="5400" dirty="0" smtClean="0">
                <a:solidFill>
                  <a:schemeClr val="tx1"/>
                </a:solidFill>
              </a:rPr>
              <a:t> and proves His deity. </a:t>
            </a:r>
          </a:p>
          <a:p>
            <a:pPr algn="l"/>
            <a:endParaRPr lang="en-US" sz="5400" dirty="0"/>
          </a:p>
        </p:txBody>
      </p:sp>
    </p:spTree>
    <p:extLst>
      <p:ext uri="{BB962C8B-B14F-4D97-AF65-F5344CB8AC3E}">
        <p14:creationId xmlns:p14="http://schemas.microsoft.com/office/powerpoint/2010/main" val="5052816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r>
              <a:rPr lang="en-US" sz="5400" dirty="0" smtClean="0">
                <a:solidFill>
                  <a:schemeClr val="tx1"/>
                </a:solidFill>
              </a:rPr>
              <a:t>31He seeing this before </a:t>
            </a:r>
            <a:r>
              <a:rPr lang="en-US" sz="5400" dirty="0" err="1" smtClean="0">
                <a:solidFill>
                  <a:schemeClr val="tx1"/>
                </a:solidFill>
              </a:rPr>
              <a:t>spake</a:t>
            </a:r>
            <a:r>
              <a:rPr lang="en-US" sz="5400" dirty="0" smtClean="0">
                <a:solidFill>
                  <a:schemeClr val="tx1"/>
                </a:solidFill>
              </a:rPr>
              <a:t> of </a:t>
            </a:r>
            <a:r>
              <a:rPr lang="en-US" sz="5400" b="1" dirty="0" smtClean="0">
                <a:solidFill>
                  <a:schemeClr val="tx1"/>
                </a:solidFill>
              </a:rPr>
              <a:t>the resurrection of Christ</a:t>
            </a:r>
            <a:r>
              <a:rPr lang="en-US" sz="5400" dirty="0" smtClean="0">
                <a:solidFill>
                  <a:schemeClr val="tx1"/>
                </a:solidFill>
              </a:rPr>
              <a:t>, that his soul was not left in hell, neither </a:t>
            </a:r>
            <a:r>
              <a:rPr lang="en-US" sz="5400" b="1" dirty="0" smtClean="0">
                <a:solidFill>
                  <a:schemeClr val="tx1"/>
                </a:solidFill>
              </a:rPr>
              <a:t>his flesh did see corruption</a:t>
            </a:r>
            <a:r>
              <a:rPr lang="en-US" sz="5400" dirty="0" smtClean="0">
                <a:solidFill>
                  <a:schemeClr val="tx1"/>
                </a:solidFill>
              </a:rPr>
              <a:t>. 32This Jesus hath God raised up, whereof we all are witnesses. </a:t>
            </a:r>
            <a:r>
              <a:rPr lang="en-US" sz="5400" b="1" dirty="0" smtClean="0">
                <a:solidFill>
                  <a:schemeClr val="tx1"/>
                </a:solidFill>
              </a:rPr>
              <a:t>Acts 2: 31-32</a:t>
            </a:r>
            <a:endParaRPr lang="en-US" sz="5400" b="1" dirty="0">
              <a:solidFill>
                <a:schemeClr val="tx1"/>
              </a:solidFill>
            </a:endParaRPr>
          </a:p>
        </p:txBody>
      </p:sp>
    </p:spTree>
    <p:extLst>
      <p:ext uri="{BB962C8B-B14F-4D97-AF65-F5344CB8AC3E}">
        <p14:creationId xmlns:p14="http://schemas.microsoft.com/office/powerpoint/2010/main" val="20054321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fontScale="85000" lnSpcReduction="10000"/>
          </a:bodyPr>
          <a:lstStyle/>
          <a:p>
            <a:pPr algn="l"/>
            <a:r>
              <a:rPr lang="en-US" sz="5400" b="1" u="sng" dirty="0" smtClean="0">
                <a:solidFill>
                  <a:schemeClr val="tx1"/>
                </a:solidFill>
              </a:rPr>
              <a:t>2. The resurrection  was victory over sin and death</a:t>
            </a:r>
            <a:r>
              <a:rPr lang="en-US" sz="5400" dirty="0" smtClean="0"/>
              <a:t>. </a:t>
            </a:r>
            <a:r>
              <a:rPr lang="en-US" sz="5400" b="1" dirty="0" smtClean="0">
                <a:solidFill>
                  <a:schemeClr val="tx1"/>
                </a:solidFill>
              </a:rPr>
              <a:t>1Cor.15: 54-57.</a:t>
            </a:r>
          </a:p>
          <a:p>
            <a:pPr algn="l"/>
            <a:r>
              <a:rPr lang="en-US" sz="5400" dirty="0" smtClean="0">
                <a:solidFill>
                  <a:schemeClr val="tx1"/>
                </a:solidFill>
              </a:rPr>
              <a:t>55 “</a:t>
            </a:r>
            <a:r>
              <a:rPr lang="en-US" sz="5400" b="1" dirty="0" smtClean="0">
                <a:solidFill>
                  <a:schemeClr val="tx1"/>
                </a:solidFill>
              </a:rPr>
              <a:t>O death</a:t>
            </a:r>
            <a:r>
              <a:rPr lang="en-US" sz="5400" dirty="0" smtClean="0">
                <a:solidFill>
                  <a:schemeClr val="tx1"/>
                </a:solidFill>
              </a:rPr>
              <a:t>, where is thy sting? O grave, where is thy victory? 56The sting of </a:t>
            </a:r>
            <a:r>
              <a:rPr lang="en-US" sz="5400" b="1" dirty="0" smtClean="0">
                <a:solidFill>
                  <a:schemeClr val="tx1"/>
                </a:solidFill>
              </a:rPr>
              <a:t>death</a:t>
            </a:r>
            <a:r>
              <a:rPr lang="en-US" sz="5400" dirty="0" smtClean="0">
                <a:solidFill>
                  <a:schemeClr val="tx1"/>
                </a:solidFill>
              </a:rPr>
              <a:t> is </a:t>
            </a:r>
            <a:r>
              <a:rPr lang="en-US" sz="5400" b="1" dirty="0" smtClean="0">
                <a:solidFill>
                  <a:schemeClr val="tx1"/>
                </a:solidFill>
              </a:rPr>
              <a:t>sin</a:t>
            </a:r>
            <a:r>
              <a:rPr lang="en-US" sz="5400" dirty="0" smtClean="0">
                <a:solidFill>
                  <a:schemeClr val="tx1"/>
                </a:solidFill>
              </a:rPr>
              <a:t>; and the strength of sin is the law. 57But thanks be to God, which </a:t>
            </a:r>
            <a:r>
              <a:rPr lang="en-US" sz="5400" b="1" dirty="0" smtClean="0">
                <a:solidFill>
                  <a:schemeClr val="tx1"/>
                </a:solidFill>
              </a:rPr>
              <a:t>giveth us the victory through our Lord Jesus Christ</a:t>
            </a:r>
            <a:r>
              <a:rPr lang="en-US" sz="5400" dirty="0" smtClean="0">
                <a:solidFill>
                  <a:schemeClr val="tx1"/>
                </a:solidFill>
              </a:rPr>
              <a:t>”</a:t>
            </a:r>
          </a:p>
          <a:p>
            <a:pPr algn="l"/>
            <a:r>
              <a:rPr lang="en-US" sz="5400" dirty="0" smtClean="0">
                <a:solidFill>
                  <a:schemeClr val="tx1"/>
                </a:solidFill>
              </a:rPr>
              <a:t>1Cor.15:-55</a:t>
            </a:r>
            <a:endParaRPr lang="en-US" sz="5400" dirty="0">
              <a:solidFill>
                <a:schemeClr val="tx1"/>
              </a:solidFill>
            </a:endParaRPr>
          </a:p>
        </p:txBody>
      </p:sp>
    </p:spTree>
    <p:extLst>
      <p:ext uri="{BB962C8B-B14F-4D97-AF65-F5344CB8AC3E}">
        <p14:creationId xmlns:p14="http://schemas.microsoft.com/office/powerpoint/2010/main" val="3583151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762000"/>
          </a:xfrm>
        </p:spPr>
        <p:txBody>
          <a:bodyPr/>
          <a:lstStyle/>
          <a:p>
            <a:r>
              <a:rPr lang="en-US" dirty="0" smtClean="0"/>
              <a:t>The Scripture</a:t>
            </a:r>
            <a:endParaRPr lang="en-US" dirty="0"/>
          </a:p>
        </p:txBody>
      </p:sp>
      <p:sp>
        <p:nvSpPr>
          <p:cNvPr id="3" name="Content Placeholder 2"/>
          <p:cNvSpPr>
            <a:spLocks noGrp="1"/>
          </p:cNvSpPr>
          <p:nvPr>
            <p:ph idx="1"/>
          </p:nvPr>
        </p:nvSpPr>
        <p:spPr>
          <a:xfrm>
            <a:off x="0" y="685800"/>
            <a:ext cx="9144000" cy="6172200"/>
          </a:xfrm>
        </p:spPr>
        <p:txBody>
          <a:bodyPr/>
          <a:lstStyle/>
          <a:p>
            <a:pPr marL="0" indent="0">
              <a:buNone/>
            </a:pPr>
            <a:endParaRPr lang="en-US" dirty="0" smtClean="0"/>
          </a:p>
          <a:p>
            <a:pPr marL="0" indent="0">
              <a:buNone/>
            </a:pPr>
            <a:r>
              <a:rPr lang="en-US" sz="5400" dirty="0" smtClean="0"/>
              <a:t>“And she shall bring forth a son, and thou shalt call his </a:t>
            </a:r>
            <a:r>
              <a:rPr lang="en-US" sz="5400" b="1" dirty="0" smtClean="0"/>
              <a:t>name JESUS</a:t>
            </a:r>
            <a:r>
              <a:rPr lang="en-US" sz="5400" dirty="0" smtClean="0"/>
              <a:t>: for </a:t>
            </a:r>
            <a:r>
              <a:rPr lang="en-US" sz="5400" b="1" dirty="0" smtClean="0"/>
              <a:t>he shall save his people from their sins</a:t>
            </a:r>
            <a:r>
              <a:rPr lang="en-US" sz="5400" dirty="0" smtClean="0"/>
              <a:t>.”  </a:t>
            </a:r>
            <a:r>
              <a:rPr lang="en-US" sz="5400" b="1" dirty="0" smtClean="0"/>
              <a:t>Matt.1:21</a:t>
            </a:r>
            <a:endParaRPr lang="en-US" sz="5400" b="1" dirty="0"/>
          </a:p>
        </p:txBody>
      </p:sp>
    </p:spTree>
    <p:extLst>
      <p:ext uri="{BB962C8B-B14F-4D97-AF65-F5344CB8AC3E}">
        <p14:creationId xmlns:p14="http://schemas.microsoft.com/office/powerpoint/2010/main" val="11146940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endParaRPr lang="en-US" sz="5400" dirty="0" smtClean="0">
              <a:solidFill>
                <a:schemeClr val="tx1"/>
              </a:solidFill>
            </a:endParaRPr>
          </a:p>
          <a:p>
            <a:pPr algn="l"/>
            <a:r>
              <a:rPr lang="en-US" sz="5400" dirty="0" smtClean="0">
                <a:solidFill>
                  <a:schemeClr val="tx1"/>
                </a:solidFill>
              </a:rPr>
              <a:t>The proof of Jesus’ resurrection can be seen </a:t>
            </a:r>
            <a:r>
              <a:rPr lang="en-US" sz="5400" b="1" dirty="0" smtClean="0">
                <a:solidFill>
                  <a:schemeClr val="tx1"/>
                </a:solidFill>
              </a:rPr>
              <a:t>(17) seventeen appearances </a:t>
            </a:r>
            <a:r>
              <a:rPr lang="en-US" sz="5400" dirty="0" smtClean="0">
                <a:solidFill>
                  <a:schemeClr val="tx1"/>
                </a:solidFill>
              </a:rPr>
              <a:t>in His resurrected body!</a:t>
            </a:r>
            <a:endParaRPr lang="en-US" sz="5400" dirty="0">
              <a:solidFill>
                <a:schemeClr val="tx1"/>
              </a:solidFill>
            </a:endParaRPr>
          </a:p>
        </p:txBody>
      </p:sp>
    </p:spTree>
    <p:extLst>
      <p:ext uri="{BB962C8B-B14F-4D97-AF65-F5344CB8AC3E}">
        <p14:creationId xmlns:p14="http://schemas.microsoft.com/office/powerpoint/2010/main" val="3594837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599"/>
          </a:xfrm>
        </p:spPr>
        <p:txBody>
          <a:bodyPr>
            <a:normAutofit fontScale="90000"/>
          </a:bodyPr>
          <a:lstStyle/>
          <a:p>
            <a:r>
              <a:rPr lang="en-US" b="1" dirty="0" smtClean="0"/>
              <a:t>Proof of His Resurrection</a:t>
            </a:r>
            <a:endParaRPr lang="en-US" b="1" dirty="0"/>
          </a:p>
        </p:txBody>
      </p:sp>
      <p:sp>
        <p:nvSpPr>
          <p:cNvPr id="3" name="Subtitle 2"/>
          <p:cNvSpPr>
            <a:spLocks noGrp="1"/>
          </p:cNvSpPr>
          <p:nvPr>
            <p:ph type="subTitle" idx="1"/>
          </p:nvPr>
        </p:nvSpPr>
        <p:spPr>
          <a:xfrm>
            <a:off x="0" y="609600"/>
            <a:ext cx="9144000" cy="6248400"/>
          </a:xfrm>
        </p:spPr>
        <p:txBody>
          <a:bodyPr>
            <a:normAutofit lnSpcReduction="10000"/>
          </a:bodyPr>
          <a:lstStyle/>
          <a:p>
            <a:pPr algn="l"/>
            <a:r>
              <a:rPr lang="en-US" sz="5400" dirty="0" smtClean="0">
                <a:solidFill>
                  <a:schemeClr val="tx1"/>
                </a:solidFill>
              </a:rPr>
              <a:t>33And they rose up the same hour, and returned to Jerusalem, and found the eleven gathered together, and them that were with them, 34Saying, The Lord is risen indeed, and hath appeared to </a:t>
            </a:r>
            <a:r>
              <a:rPr lang="en-US" sz="5400" b="1" dirty="0" smtClean="0">
                <a:solidFill>
                  <a:schemeClr val="tx1"/>
                </a:solidFill>
              </a:rPr>
              <a:t>Simon</a:t>
            </a:r>
            <a:r>
              <a:rPr lang="en-US" sz="5400" dirty="0" smtClean="0">
                <a:solidFill>
                  <a:schemeClr val="tx1"/>
                </a:solidFill>
              </a:rPr>
              <a:t>. </a:t>
            </a:r>
            <a:r>
              <a:rPr lang="en-US" sz="5400" b="1" dirty="0" smtClean="0">
                <a:solidFill>
                  <a:schemeClr val="tx1"/>
                </a:solidFill>
              </a:rPr>
              <a:t>Lk.24:34</a:t>
            </a:r>
          </a:p>
          <a:p>
            <a:pPr algn="l"/>
            <a:endParaRPr lang="en-US" sz="5400" dirty="0" smtClean="0"/>
          </a:p>
          <a:p>
            <a:pPr algn="l"/>
            <a:endParaRPr lang="en-US" sz="5400" dirty="0" smtClean="0"/>
          </a:p>
          <a:p>
            <a:pPr algn="l"/>
            <a:endParaRPr lang="en-US" sz="5400" dirty="0"/>
          </a:p>
        </p:txBody>
      </p:sp>
    </p:spTree>
    <p:extLst>
      <p:ext uri="{BB962C8B-B14F-4D97-AF65-F5344CB8AC3E}">
        <p14:creationId xmlns:p14="http://schemas.microsoft.com/office/powerpoint/2010/main" val="42463193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3111873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The Ascension of Jesus</a:t>
            </a:r>
            <a:endParaRPr lang="en-US" b="1" dirty="0"/>
          </a:p>
        </p:txBody>
      </p:sp>
      <p:sp>
        <p:nvSpPr>
          <p:cNvPr id="3" name="Subtitle 2"/>
          <p:cNvSpPr>
            <a:spLocks noGrp="1"/>
          </p:cNvSpPr>
          <p:nvPr>
            <p:ph type="subTitle" idx="1"/>
          </p:nvPr>
        </p:nvSpPr>
        <p:spPr>
          <a:xfrm>
            <a:off x="0" y="762000"/>
            <a:ext cx="9067800" cy="6096000"/>
          </a:xfrm>
        </p:spPr>
        <p:txBody>
          <a:bodyPr>
            <a:normAutofit fontScale="92500" lnSpcReduction="20000"/>
          </a:bodyPr>
          <a:lstStyle/>
          <a:p>
            <a:pPr algn="l"/>
            <a:r>
              <a:rPr lang="en-US" sz="5400" b="1" u="sng" dirty="0" smtClean="0">
                <a:solidFill>
                  <a:schemeClr val="tx1"/>
                </a:solidFill>
              </a:rPr>
              <a:t>Jesus spoke of His ascension</a:t>
            </a:r>
            <a:r>
              <a:rPr lang="en-US" sz="5400" b="1" dirty="0" smtClean="0">
                <a:solidFill>
                  <a:schemeClr val="tx1"/>
                </a:solidFill>
              </a:rPr>
              <a:t> </a:t>
            </a:r>
          </a:p>
          <a:p>
            <a:pPr algn="l"/>
            <a:r>
              <a:rPr lang="en-US" sz="5400" dirty="0" smtClean="0">
                <a:solidFill>
                  <a:schemeClr val="tx1"/>
                </a:solidFill>
              </a:rPr>
              <a:t>2In my Father's </a:t>
            </a:r>
            <a:r>
              <a:rPr lang="en-US" sz="5400" b="1" dirty="0" smtClean="0">
                <a:solidFill>
                  <a:schemeClr val="tx1"/>
                </a:solidFill>
              </a:rPr>
              <a:t>house are many mansions</a:t>
            </a:r>
            <a:r>
              <a:rPr lang="en-US" sz="5400" dirty="0" smtClean="0">
                <a:solidFill>
                  <a:schemeClr val="tx1"/>
                </a:solidFill>
              </a:rPr>
              <a:t>: if it were not so, I would have told you. </a:t>
            </a:r>
            <a:r>
              <a:rPr lang="en-US" sz="5400" b="1" dirty="0" smtClean="0">
                <a:solidFill>
                  <a:schemeClr val="tx1"/>
                </a:solidFill>
              </a:rPr>
              <a:t>I go to prepare a place for you</a:t>
            </a:r>
            <a:r>
              <a:rPr lang="en-US" sz="5400" dirty="0" smtClean="0">
                <a:solidFill>
                  <a:schemeClr val="tx1"/>
                </a:solidFill>
              </a:rPr>
              <a:t>. 3And if I go and prepare a place for you, </a:t>
            </a:r>
            <a:r>
              <a:rPr lang="en-US" sz="5400" b="1" dirty="0" smtClean="0">
                <a:solidFill>
                  <a:schemeClr val="tx1"/>
                </a:solidFill>
              </a:rPr>
              <a:t>I will come again, and receive you unto myself</a:t>
            </a:r>
            <a:r>
              <a:rPr lang="en-US" sz="5400" dirty="0" smtClean="0">
                <a:solidFill>
                  <a:schemeClr val="tx1"/>
                </a:solidFill>
              </a:rPr>
              <a:t>; that where I am, there ye may be also” </a:t>
            </a:r>
            <a:r>
              <a:rPr lang="en-US" sz="5400" b="1" dirty="0" smtClean="0">
                <a:solidFill>
                  <a:schemeClr val="tx1"/>
                </a:solidFill>
              </a:rPr>
              <a:t>Jn.14:2-3</a:t>
            </a:r>
            <a:endParaRPr lang="en-US" sz="5400" b="1" dirty="0">
              <a:solidFill>
                <a:schemeClr val="tx1"/>
              </a:solidFill>
            </a:endParaRPr>
          </a:p>
        </p:txBody>
      </p:sp>
    </p:spTree>
    <p:extLst>
      <p:ext uri="{BB962C8B-B14F-4D97-AF65-F5344CB8AC3E}">
        <p14:creationId xmlns:p14="http://schemas.microsoft.com/office/powerpoint/2010/main" val="13975236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The Ascension of Jesus</a:t>
            </a:r>
            <a:endParaRPr lang="en-US" b="1" dirty="0"/>
          </a:p>
        </p:txBody>
      </p:sp>
      <p:sp>
        <p:nvSpPr>
          <p:cNvPr id="3" name="Subtitle 2"/>
          <p:cNvSpPr>
            <a:spLocks noGrp="1"/>
          </p:cNvSpPr>
          <p:nvPr>
            <p:ph type="subTitle" idx="1"/>
          </p:nvPr>
        </p:nvSpPr>
        <p:spPr>
          <a:xfrm>
            <a:off x="0" y="762000"/>
            <a:ext cx="9067800" cy="6096000"/>
          </a:xfrm>
        </p:spPr>
        <p:txBody>
          <a:bodyPr>
            <a:normAutofit fontScale="55000" lnSpcReduction="20000"/>
          </a:bodyPr>
          <a:lstStyle/>
          <a:p>
            <a:pPr algn="l"/>
            <a:r>
              <a:rPr lang="en-US" sz="8600" b="1" u="sng" dirty="0" smtClean="0">
                <a:solidFill>
                  <a:schemeClr val="tx1"/>
                </a:solidFill>
              </a:rPr>
              <a:t>The  ascension of Jesus marked  an end to His earthly ministry</a:t>
            </a:r>
            <a:r>
              <a:rPr lang="en-US" sz="8600" b="1" dirty="0" smtClean="0">
                <a:solidFill>
                  <a:schemeClr val="tx1"/>
                </a:solidFill>
              </a:rPr>
              <a:t>. </a:t>
            </a:r>
          </a:p>
          <a:p>
            <a:pPr algn="l"/>
            <a:endParaRPr lang="en-US" sz="5400" b="1" dirty="0">
              <a:solidFill>
                <a:schemeClr val="tx1"/>
              </a:solidFill>
            </a:endParaRPr>
          </a:p>
          <a:p>
            <a:pPr algn="l"/>
            <a:r>
              <a:rPr lang="en-US" sz="6900" dirty="0" smtClean="0">
                <a:solidFill>
                  <a:schemeClr val="tx1"/>
                </a:solidFill>
              </a:rPr>
              <a:t>50And he led them out as far as to Bethany, and he lifted up his hands, </a:t>
            </a:r>
            <a:r>
              <a:rPr lang="en-US" sz="6900" b="1" dirty="0" smtClean="0">
                <a:solidFill>
                  <a:schemeClr val="tx1"/>
                </a:solidFill>
              </a:rPr>
              <a:t>and blessed them</a:t>
            </a:r>
            <a:r>
              <a:rPr lang="en-US" sz="6900" dirty="0" smtClean="0">
                <a:solidFill>
                  <a:schemeClr val="tx1"/>
                </a:solidFill>
              </a:rPr>
              <a:t>. 51And it came to pass, while he blessed them, </a:t>
            </a:r>
            <a:r>
              <a:rPr lang="en-US" sz="6900" b="1" dirty="0" smtClean="0">
                <a:solidFill>
                  <a:schemeClr val="tx1"/>
                </a:solidFill>
              </a:rPr>
              <a:t>he was parted from them, and carried up into heaven</a:t>
            </a:r>
            <a:r>
              <a:rPr lang="en-US" sz="6900" dirty="0" smtClean="0">
                <a:solidFill>
                  <a:schemeClr val="tx1"/>
                </a:solidFill>
              </a:rPr>
              <a:t>. </a:t>
            </a:r>
          </a:p>
          <a:p>
            <a:pPr algn="l"/>
            <a:r>
              <a:rPr lang="en-US" sz="6900" dirty="0" smtClean="0">
                <a:solidFill>
                  <a:schemeClr val="tx1"/>
                </a:solidFill>
              </a:rPr>
              <a:t>Lk.24: 50-51</a:t>
            </a:r>
          </a:p>
          <a:p>
            <a:pPr algn="l"/>
            <a:r>
              <a:rPr lang="en-US" sz="5400" b="1" dirty="0" smtClean="0">
                <a:solidFill>
                  <a:schemeClr val="tx1"/>
                </a:solidFill>
              </a:rPr>
              <a:t> </a:t>
            </a:r>
            <a:endParaRPr lang="en-US" sz="5400" b="1" dirty="0">
              <a:solidFill>
                <a:schemeClr val="tx1"/>
              </a:solidFill>
            </a:endParaRPr>
          </a:p>
        </p:txBody>
      </p:sp>
    </p:spTree>
    <p:extLst>
      <p:ext uri="{BB962C8B-B14F-4D97-AF65-F5344CB8AC3E}">
        <p14:creationId xmlns:p14="http://schemas.microsoft.com/office/powerpoint/2010/main" val="20479745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The Ascension of Jesus</a:t>
            </a:r>
            <a:endParaRPr lang="en-US" b="1" dirty="0"/>
          </a:p>
        </p:txBody>
      </p:sp>
      <p:sp>
        <p:nvSpPr>
          <p:cNvPr id="3" name="Subtitle 2"/>
          <p:cNvSpPr>
            <a:spLocks noGrp="1"/>
          </p:cNvSpPr>
          <p:nvPr>
            <p:ph type="subTitle" idx="1"/>
          </p:nvPr>
        </p:nvSpPr>
        <p:spPr>
          <a:xfrm>
            <a:off x="0" y="762000"/>
            <a:ext cx="9067800" cy="6096000"/>
          </a:xfrm>
        </p:spPr>
        <p:txBody>
          <a:bodyPr>
            <a:normAutofit lnSpcReduction="10000"/>
          </a:bodyPr>
          <a:lstStyle/>
          <a:p>
            <a:pPr algn="l"/>
            <a:r>
              <a:rPr lang="en-US" sz="5400" dirty="0" smtClean="0">
                <a:solidFill>
                  <a:schemeClr val="tx1"/>
                </a:solidFill>
              </a:rPr>
              <a:t>“…, Ye men of Galilee, why stand ye gazing up into heaven? this same Jesus, which is taken up from you into heaven, shall so come in like manner as ye have seen him go into heaven.” </a:t>
            </a:r>
            <a:r>
              <a:rPr lang="en-US" sz="5400" b="1" dirty="0" smtClean="0">
                <a:solidFill>
                  <a:schemeClr val="tx1"/>
                </a:solidFill>
              </a:rPr>
              <a:t>Acts.1:11 “</a:t>
            </a:r>
            <a:r>
              <a:rPr lang="en-US" sz="5400" dirty="0" smtClean="0">
                <a:solidFill>
                  <a:schemeClr val="tx1"/>
                </a:solidFill>
              </a:rPr>
              <a:t>The words of the angels…”</a:t>
            </a:r>
            <a:endParaRPr lang="en-US" sz="5400" dirty="0">
              <a:solidFill>
                <a:schemeClr val="tx1"/>
              </a:solidFill>
            </a:endParaRPr>
          </a:p>
        </p:txBody>
      </p:sp>
    </p:spTree>
    <p:extLst>
      <p:ext uri="{BB962C8B-B14F-4D97-AF65-F5344CB8AC3E}">
        <p14:creationId xmlns:p14="http://schemas.microsoft.com/office/powerpoint/2010/main" val="3933192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dirty="0" smtClean="0"/>
              <a:t>Some Concluding Points</a:t>
            </a:r>
            <a:endParaRPr lang="en-US" b="1" dirty="0"/>
          </a:p>
        </p:txBody>
      </p:sp>
      <p:sp>
        <p:nvSpPr>
          <p:cNvPr id="3" name="Content Placeholder 2"/>
          <p:cNvSpPr>
            <a:spLocks noGrp="1"/>
          </p:cNvSpPr>
          <p:nvPr>
            <p:ph idx="1"/>
          </p:nvPr>
        </p:nvSpPr>
        <p:spPr>
          <a:xfrm>
            <a:off x="0" y="685800"/>
            <a:ext cx="9144000" cy="6096000"/>
          </a:xfrm>
        </p:spPr>
        <p:txBody>
          <a:bodyPr/>
          <a:lstStyle/>
          <a:p>
            <a:pPr marL="0" indent="0">
              <a:buNone/>
            </a:pPr>
            <a:r>
              <a:rPr lang="en-US" dirty="0" smtClean="0"/>
              <a:t>1. </a:t>
            </a:r>
            <a:r>
              <a:rPr lang="en-US" sz="3600" dirty="0" smtClean="0"/>
              <a:t>Jesus </a:t>
            </a:r>
            <a:r>
              <a:rPr lang="en-US" sz="3600" dirty="0"/>
              <a:t>died for </a:t>
            </a:r>
            <a:r>
              <a:rPr lang="en-US" sz="3600" b="1" dirty="0"/>
              <a:t>our sins </a:t>
            </a:r>
            <a:r>
              <a:rPr lang="en-US" sz="3600" dirty="0"/>
              <a:t>according to the scripture</a:t>
            </a:r>
          </a:p>
          <a:p>
            <a:pPr marL="0" indent="0">
              <a:buNone/>
            </a:pPr>
            <a:r>
              <a:rPr lang="en-US" sz="3600" dirty="0" smtClean="0"/>
              <a:t>2. Jesus </a:t>
            </a:r>
            <a:r>
              <a:rPr lang="en-US" sz="3600" dirty="0"/>
              <a:t>was </a:t>
            </a:r>
            <a:r>
              <a:rPr lang="en-US" sz="3600" b="1" dirty="0"/>
              <a:t>the sacrifice </a:t>
            </a:r>
            <a:r>
              <a:rPr lang="en-US" sz="3600" dirty="0"/>
              <a:t>for our sin</a:t>
            </a:r>
          </a:p>
          <a:p>
            <a:pPr marL="514350" indent="-514350">
              <a:buAutoNum type="arabicPeriod" startAt="3"/>
            </a:pPr>
            <a:r>
              <a:rPr lang="en-US" sz="3600" dirty="0" smtClean="0"/>
              <a:t>Jesus </a:t>
            </a:r>
            <a:r>
              <a:rPr lang="en-US" sz="3600" dirty="0"/>
              <a:t>became </a:t>
            </a:r>
            <a:r>
              <a:rPr lang="en-US" sz="3600" b="1" dirty="0"/>
              <a:t>our offering  </a:t>
            </a:r>
            <a:endParaRPr lang="en-US" sz="3600" b="1" dirty="0" smtClean="0"/>
          </a:p>
          <a:p>
            <a:pPr marL="514350" indent="-514350">
              <a:buAutoNum type="arabicPeriod" startAt="3"/>
            </a:pPr>
            <a:r>
              <a:rPr lang="en-US" sz="3600" dirty="0" smtClean="0"/>
              <a:t>Jesus </a:t>
            </a:r>
            <a:r>
              <a:rPr lang="en-US" sz="3600" dirty="0"/>
              <a:t>died to be </a:t>
            </a:r>
            <a:r>
              <a:rPr lang="en-US" sz="3600" b="1" dirty="0"/>
              <a:t>our ransom  </a:t>
            </a:r>
          </a:p>
          <a:p>
            <a:pPr marL="0" indent="0">
              <a:buNone/>
            </a:pPr>
            <a:r>
              <a:rPr lang="en-US" sz="3600" dirty="0" smtClean="0"/>
              <a:t>5. Jesus </a:t>
            </a:r>
            <a:r>
              <a:rPr lang="en-US" sz="3600" dirty="0"/>
              <a:t>died for </a:t>
            </a:r>
            <a:r>
              <a:rPr lang="en-US" sz="3600" b="1" dirty="0"/>
              <a:t>our redemption</a:t>
            </a:r>
          </a:p>
          <a:p>
            <a:pPr marL="0" indent="0">
              <a:buNone/>
            </a:pPr>
            <a:r>
              <a:rPr lang="en-US" sz="3600" dirty="0" smtClean="0"/>
              <a:t>6. Jesus </a:t>
            </a:r>
            <a:r>
              <a:rPr lang="en-US" sz="3600" b="1" dirty="0"/>
              <a:t>died to justify us</a:t>
            </a:r>
          </a:p>
          <a:p>
            <a:pPr marL="514350" indent="-514350">
              <a:buFont typeface="+mj-lt"/>
              <a:buAutoNum type="arabicPeriod"/>
            </a:pPr>
            <a:endParaRPr lang="en-US" sz="3600" dirty="0"/>
          </a:p>
        </p:txBody>
      </p:sp>
    </p:spTree>
    <p:extLst>
      <p:ext uri="{BB962C8B-B14F-4D97-AF65-F5344CB8AC3E}">
        <p14:creationId xmlns:p14="http://schemas.microsoft.com/office/powerpoint/2010/main" val="3138233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dirty="0" smtClean="0"/>
              <a:t>Call To Christ</a:t>
            </a:r>
            <a:endParaRPr lang="en-US" b="1" dirty="0"/>
          </a:p>
        </p:txBody>
      </p:sp>
      <p:sp>
        <p:nvSpPr>
          <p:cNvPr id="3" name="Content Placeholder 2"/>
          <p:cNvSpPr>
            <a:spLocks noGrp="1"/>
          </p:cNvSpPr>
          <p:nvPr>
            <p:ph idx="1"/>
          </p:nvPr>
        </p:nvSpPr>
        <p:spPr>
          <a:xfrm>
            <a:off x="0" y="762000"/>
            <a:ext cx="9144000" cy="6096000"/>
          </a:xfrm>
        </p:spPr>
        <p:txBody>
          <a:bodyPr/>
          <a:lstStyle/>
          <a:p>
            <a:pPr marL="0" indent="0">
              <a:buNone/>
            </a:pPr>
            <a:endParaRPr lang="en-US" dirty="0" smtClean="0"/>
          </a:p>
          <a:p>
            <a:pPr marL="0" indent="0">
              <a:buNone/>
            </a:pPr>
            <a:r>
              <a:rPr lang="en-US" sz="5400" dirty="0" smtClean="0"/>
              <a:t>“For God so loved the world, that he gave his only begotten Son, that whosoever believeth in him should not perish, but have everlasting life.” </a:t>
            </a:r>
            <a:r>
              <a:rPr lang="en-US" sz="5400" b="1" dirty="0" smtClean="0"/>
              <a:t>Jn.3:16</a:t>
            </a:r>
            <a:endParaRPr lang="en-US" sz="5400" b="1" dirty="0"/>
          </a:p>
        </p:txBody>
      </p:sp>
    </p:spTree>
    <p:extLst>
      <p:ext uri="{BB962C8B-B14F-4D97-AF65-F5344CB8AC3E}">
        <p14:creationId xmlns:p14="http://schemas.microsoft.com/office/powerpoint/2010/main" val="35817602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r>
              <a:rPr lang="en-US" sz="4400" b="1" dirty="0" smtClean="0"/>
              <a:t>Reconciliation means:  </a:t>
            </a:r>
          </a:p>
          <a:p>
            <a:pPr marL="514350" indent="-514350">
              <a:buFont typeface="+mj-lt"/>
              <a:buAutoNum type="arabicPeriod"/>
            </a:pPr>
            <a:r>
              <a:rPr lang="en-US" sz="4400" dirty="0" smtClean="0"/>
              <a:t> to cause </a:t>
            </a:r>
            <a:r>
              <a:rPr lang="en-US" sz="4400" b="1" dirty="0" smtClean="0"/>
              <a:t>a restoration</a:t>
            </a:r>
          </a:p>
          <a:p>
            <a:pPr marL="514350" indent="-514350">
              <a:buFont typeface="+mj-lt"/>
              <a:buAutoNum type="arabicPeriod"/>
            </a:pPr>
            <a:r>
              <a:rPr lang="en-US" sz="4400" dirty="0" smtClean="0"/>
              <a:t>a </a:t>
            </a:r>
            <a:r>
              <a:rPr lang="en-US" sz="4400" b="1" dirty="0" smtClean="0"/>
              <a:t>harmony</a:t>
            </a:r>
          </a:p>
          <a:p>
            <a:pPr marL="514350" indent="-514350">
              <a:buFont typeface="+mj-lt"/>
              <a:buAutoNum type="arabicPeriod"/>
            </a:pPr>
            <a:r>
              <a:rPr lang="en-US" sz="4400" dirty="0" smtClean="0"/>
              <a:t>a </a:t>
            </a:r>
            <a:r>
              <a:rPr lang="en-US" sz="4400" b="1" dirty="0" smtClean="0"/>
              <a:t>friendship</a:t>
            </a:r>
            <a:endParaRPr lang="en-US" sz="4400" dirty="0" smtClean="0"/>
          </a:p>
          <a:p>
            <a:pPr marL="0" indent="0">
              <a:buNone/>
            </a:pPr>
            <a:r>
              <a:rPr lang="en-US" sz="4400" dirty="0" smtClean="0"/>
              <a:t>It means Jesus in His death reconciled (caused a change in man/ woman to restore ) us to God.</a:t>
            </a:r>
            <a:endParaRPr lang="en-US" sz="4400" dirty="0"/>
          </a:p>
        </p:txBody>
      </p:sp>
    </p:spTree>
    <p:extLst>
      <p:ext uri="{BB962C8B-B14F-4D97-AF65-F5344CB8AC3E}">
        <p14:creationId xmlns:p14="http://schemas.microsoft.com/office/powerpoint/2010/main" val="2492006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endParaRPr lang="en-US" sz="5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3981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fontScale="92500"/>
          </a:bodyPr>
          <a:lstStyle/>
          <a:p>
            <a:r>
              <a:rPr lang="en-US" sz="5400" u="sng" dirty="0" smtClean="0">
                <a:solidFill>
                  <a:schemeClr val="tx1"/>
                </a:solidFill>
              </a:rPr>
              <a:t>Jesus His Name </a:t>
            </a:r>
          </a:p>
          <a:p>
            <a:pPr marL="914400" indent="-914400" algn="l">
              <a:buFont typeface="+mj-lt"/>
              <a:buAutoNum type="arabicPeriod"/>
            </a:pPr>
            <a:r>
              <a:rPr lang="en-US" sz="5400" b="1" dirty="0" smtClean="0">
                <a:solidFill>
                  <a:schemeClr val="tx1"/>
                </a:solidFill>
              </a:rPr>
              <a:t>Jesus</a:t>
            </a:r>
            <a:r>
              <a:rPr lang="en-US" sz="5400" dirty="0" smtClean="0">
                <a:solidFill>
                  <a:schemeClr val="tx1"/>
                </a:solidFill>
              </a:rPr>
              <a:t> is </a:t>
            </a:r>
            <a:r>
              <a:rPr lang="en-US" sz="5400" b="1" dirty="0" smtClean="0">
                <a:solidFill>
                  <a:schemeClr val="tx1"/>
                </a:solidFill>
              </a:rPr>
              <a:t>the name </a:t>
            </a:r>
            <a:r>
              <a:rPr lang="en-US" sz="5400" dirty="0" smtClean="0">
                <a:solidFill>
                  <a:schemeClr val="tx1"/>
                </a:solidFill>
              </a:rPr>
              <a:t>given to </a:t>
            </a:r>
            <a:r>
              <a:rPr lang="en-US" sz="5400" b="1" dirty="0" smtClean="0">
                <a:solidFill>
                  <a:schemeClr val="tx1"/>
                </a:solidFill>
              </a:rPr>
              <a:t>Joseph</a:t>
            </a:r>
            <a:r>
              <a:rPr lang="en-US" sz="5400" dirty="0" smtClean="0">
                <a:solidFill>
                  <a:schemeClr val="tx1"/>
                </a:solidFill>
              </a:rPr>
              <a:t> by the </a:t>
            </a:r>
            <a:r>
              <a:rPr lang="en-US" sz="5400" b="1" dirty="0" smtClean="0">
                <a:solidFill>
                  <a:schemeClr val="tx1"/>
                </a:solidFill>
              </a:rPr>
              <a:t>Angel Gabriel</a:t>
            </a:r>
          </a:p>
          <a:p>
            <a:pPr marL="914400" indent="-914400" algn="l">
              <a:buFont typeface="+mj-lt"/>
              <a:buAutoNum type="arabicPeriod"/>
            </a:pPr>
            <a:r>
              <a:rPr lang="en-US" sz="5400" b="1" dirty="0" smtClean="0">
                <a:solidFill>
                  <a:schemeClr val="tx1"/>
                </a:solidFill>
              </a:rPr>
              <a:t>In Mtt.1:21 and </a:t>
            </a:r>
          </a:p>
          <a:p>
            <a:pPr marL="914400" indent="-914400" algn="l">
              <a:buFont typeface="+mj-lt"/>
              <a:buAutoNum type="arabicPeriod"/>
            </a:pPr>
            <a:r>
              <a:rPr lang="en-US" sz="5400" b="1" dirty="0" smtClean="0">
                <a:solidFill>
                  <a:schemeClr val="tx1"/>
                </a:solidFill>
              </a:rPr>
              <a:t>To Mary Luke.1:31</a:t>
            </a:r>
          </a:p>
          <a:p>
            <a:pPr marL="914400" indent="-914400" algn="l">
              <a:buFont typeface="+mj-lt"/>
              <a:buAutoNum type="arabicPeriod"/>
            </a:pPr>
            <a:r>
              <a:rPr lang="en-US" sz="5400" b="1" dirty="0" smtClean="0">
                <a:solidFill>
                  <a:schemeClr val="tx1"/>
                </a:solidFill>
              </a:rPr>
              <a:t>Jesus </a:t>
            </a:r>
            <a:r>
              <a:rPr lang="en-US" sz="5400" dirty="0" smtClean="0">
                <a:solidFill>
                  <a:schemeClr val="tx1"/>
                </a:solidFill>
              </a:rPr>
              <a:t>was given </a:t>
            </a:r>
            <a:r>
              <a:rPr lang="en-US" sz="5400" b="1" dirty="0" smtClean="0">
                <a:solidFill>
                  <a:schemeClr val="tx1"/>
                </a:solidFill>
              </a:rPr>
              <a:t>this personal </a:t>
            </a:r>
            <a:r>
              <a:rPr lang="en-US" sz="5400" dirty="0" smtClean="0">
                <a:solidFill>
                  <a:schemeClr val="tx1"/>
                </a:solidFill>
              </a:rPr>
              <a:t>name before </a:t>
            </a:r>
            <a:r>
              <a:rPr lang="en-US" sz="5400" b="1" dirty="0" smtClean="0">
                <a:solidFill>
                  <a:schemeClr val="tx1"/>
                </a:solidFill>
              </a:rPr>
              <a:t>He was born</a:t>
            </a:r>
            <a:r>
              <a:rPr lang="en-US" sz="5400" dirty="0" smtClean="0">
                <a:solidFill>
                  <a:schemeClr val="tx1"/>
                </a:solidFill>
              </a:rPr>
              <a:t>.</a:t>
            </a:r>
          </a:p>
          <a:p>
            <a:pPr marL="914400" indent="-914400" algn="l">
              <a:buFont typeface="+mj-lt"/>
              <a:buAutoNum type="arabicPeriod"/>
            </a:pPr>
            <a:endParaRPr lang="en-US" sz="5400" b="1" dirty="0">
              <a:solidFill>
                <a:schemeClr val="tx1"/>
              </a:solidFill>
            </a:endParaRPr>
          </a:p>
        </p:txBody>
      </p:sp>
    </p:spTree>
    <p:extLst>
      <p:ext uri="{BB962C8B-B14F-4D97-AF65-F5344CB8AC3E}">
        <p14:creationId xmlns:p14="http://schemas.microsoft.com/office/powerpoint/2010/main" val="221982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lnSpcReduction="10000"/>
          </a:bodyPr>
          <a:lstStyle/>
          <a:p>
            <a:pPr marL="914400" indent="-914400" algn="l">
              <a:buFont typeface="+mj-lt"/>
              <a:buAutoNum type="arabicPeriod"/>
            </a:pPr>
            <a:r>
              <a:rPr lang="en-US" sz="5400" b="1" dirty="0" smtClean="0">
                <a:solidFill>
                  <a:schemeClr val="tx1"/>
                </a:solidFill>
              </a:rPr>
              <a:t>Jesus</a:t>
            </a:r>
            <a:r>
              <a:rPr lang="en-US" sz="5400" dirty="0" smtClean="0">
                <a:solidFill>
                  <a:schemeClr val="tx1"/>
                </a:solidFill>
              </a:rPr>
              <a:t> is </a:t>
            </a:r>
            <a:r>
              <a:rPr lang="en-US" sz="5400" b="1" dirty="0" smtClean="0">
                <a:solidFill>
                  <a:schemeClr val="tx1"/>
                </a:solidFill>
              </a:rPr>
              <a:t>the Greek </a:t>
            </a:r>
            <a:r>
              <a:rPr lang="en-US" sz="5400" dirty="0" smtClean="0">
                <a:solidFill>
                  <a:schemeClr val="tx1"/>
                </a:solidFill>
              </a:rPr>
              <a:t>form of </a:t>
            </a:r>
            <a:r>
              <a:rPr lang="en-US" sz="5400" b="1" dirty="0" smtClean="0">
                <a:solidFill>
                  <a:schemeClr val="tx1"/>
                </a:solidFill>
              </a:rPr>
              <a:t>the Hebrew </a:t>
            </a:r>
            <a:r>
              <a:rPr lang="en-US" sz="5400" dirty="0" smtClean="0">
                <a:solidFill>
                  <a:schemeClr val="tx1"/>
                </a:solidFill>
              </a:rPr>
              <a:t>name “Joshua”</a:t>
            </a:r>
          </a:p>
          <a:p>
            <a:pPr marL="914400" indent="-914400" algn="l">
              <a:buFont typeface="+mj-lt"/>
              <a:buAutoNum type="arabicPeriod"/>
            </a:pPr>
            <a:r>
              <a:rPr lang="en-US" sz="5400" b="1" dirty="0" smtClean="0">
                <a:solidFill>
                  <a:schemeClr val="tx1"/>
                </a:solidFill>
              </a:rPr>
              <a:t>Both</a:t>
            </a:r>
            <a:r>
              <a:rPr lang="en-US" sz="5400" dirty="0" smtClean="0">
                <a:solidFill>
                  <a:schemeClr val="tx1"/>
                </a:solidFill>
              </a:rPr>
              <a:t> mean “ </a:t>
            </a:r>
            <a:r>
              <a:rPr lang="en-US" sz="5400" b="1" dirty="0" smtClean="0">
                <a:solidFill>
                  <a:schemeClr val="tx1"/>
                </a:solidFill>
              </a:rPr>
              <a:t>Jehovah Our Savior</a:t>
            </a:r>
            <a:r>
              <a:rPr lang="en-US" sz="5400" dirty="0" smtClean="0">
                <a:solidFill>
                  <a:schemeClr val="tx1"/>
                </a:solidFill>
              </a:rPr>
              <a:t>”</a:t>
            </a:r>
          </a:p>
          <a:p>
            <a:pPr marL="914400" indent="-914400" algn="l">
              <a:buFont typeface="+mj-lt"/>
              <a:buAutoNum type="arabicPeriod"/>
            </a:pPr>
            <a:r>
              <a:rPr lang="en-US" sz="5400" dirty="0" smtClean="0">
                <a:solidFill>
                  <a:schemeClr val="tx1"/>
                </a:solidFill>
              </a:rPr>
              <a:t>This is </a:t>
            </a:r>
            <a:r>
              <a:rPr lang="en-US" sz="5400" b="1" dirty="0" smtClean="0">
                <a:solidFill>
                  <a:schemeClr val="tx1"/>
                </a:solidFill>
              </a:rPr>
              <a:t>His earthly name</a:t>
            </a:r>
            <a:r>
              <a:rPr lang="en-US" sz="5400" dirty="0" smtClean="0">
                <a:solidFill>
                  <a:schemeClr val="tx1"/>
                </a:solidFill>
              </a:rPr>
              <a:t> the name of </a:t>
            </a:r>
            <a:r>
              <a:rPr lang="en-US" sz="5400" b="1" u="sng" dirty="0" smtClean="0">
                <a:solidFill>
                  <a:schemeClr val="tx1"/>
                </a:solidFill>
              </a:rPr>
              <a:t>humiliation</a:t>
            </a:r>
            <a:r>
              <a:rPr lang="en-US" sz="5400" dirty="0" smtClean="0">
                <a:solidFill>
                  <a:schemeClr val="tx1"/>
                </a:solidFill>
              </a:rPr>
              <a:t> and </a:t>
            </a:r>
            <a:r>
              <a:rPr lang="en-US" sz="5400" b="1" u="sng" dirty="0" smtClean="0">
                <a:solidFill>
                  <a:schemeClr val="tx1"/>
                </a:solidFill>
              </a:rPr>
              <a:t>suffering</a:t>
            </a:r>
            <a:r>
              <a:rPr lang="en-US" sz="5400" dirty="0">
                <a:solidFill>
                  <a:schemeClr val="tx1"/>
                </a:solidFill>
              </a:rPr>
              <a:t>!</a:t>
            </a:r>
            <a:endParaRPr lang="en-US" sz="5400" dirty="0" smtClean="0">
              <a:solidFill>
                <a:schemeClr val="tx1"/>
              </a:solidFill>
            </a:endParaRPr>
          </a:p>
          <a:p>
            <a:pPr marL="914400" indent="-914400" algn="l">
              <a:buFont typeface="+mj-lt"/>
              <a:buAutoNum type="arabicPeriod"/>
            </a:pPr>
            <a:endParaRPr lang="en-US" sz="5400" dirty="0">
              <a:solidFill>
                <a:schemeClr val="tx1"/>
              </a:solidFill>
            </a:endParaRPr>
          </a:p>
        </p:txBody>
      </p:sp>
    </p:spTree>
    <p:extLst>
      <p:ext uri="{BB962C8B-B14F-4D97-AF65-F5344CB8AC3E}">
        <p14:creationId xmlns:p14="http://schemas.microsoft.com/office/powerpoint/2010/main" val="901672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144000" cy="6096000"/>
          </a:xfrm>
        </p:spPr>
        <p:txBody>
          <a:bodyPr>
            <a:normAutofit lnSpcReduction="10000"/>
          </a:bodyPr>
          <a:lstStyle/>
          <a:p>
            <a:r>
              <a:rPr lang="en-US" sz="5400" b="1" u="sng" dirty="0" smtClean="0">
                <a:solidFill>
                  <a:schemeClr val="tx1"/>
                </a:solidFill>
              </a:rPr>
              <a:t>Jesus is “God With US”  </a:t>
            </a:r>
          </a:p>
          <a:p>
            <a:r>
              <a:rPr lang="en-US" sz="5400" b="1" u="sng" dirty="0" smtClean="0">
                <a:solidFill>
                  <a:schemeClr val="tx1"/>
                </a:solidFill>
              </a:rPr>
              <a:t>Isaiah the prophet</a:t>
            </a:r>
          </a:p>
          <a:p>
            <a:pPr algn="l"/>
            <a:r>
              <a:rPr lang="en-US" sz="5400" dirty="0" smtClean="0">
                <a:solidFill>
                  <a:schemeClr val="tx1"/>
                </a:solidFill>
              </a:rPr>
              <a:t>“Therefore the Lord himself shall give </a:t>
            </a:r>
            <a:r>
              <a:rPr lang="en-US" sz="5400" b="1" dirty="0" smtClean="0">
                <a:solidFill>
                  <a:schemeClr val="tx1"/>
                </a:solidFill>
              </a:rPr>
              <a:t>you a sign</a:t>
            </a:r>
            <a:r>
              <a:rPr lang="en-US" sz="5400" dirty="0" smtClean="0">
                <a:solidFill>
                  <a:schemeClr val="tx1"/>
                </a:solidFill>
              </a:rPr>
              <a:t>; Behold, a virgin shall conceive, and bear a son, and shall </a:t>
            </a:r>
            <a:r>
              <a:rPr lang="en-US" sz="5400" b="1" dirty="0" smtClean="0">
                <a:solidFill>
                  <a:schemeClr val="tx1"/>
                </a:solidFill>
              </a:rPr>
              <a:t>call his name Immanuel</a:t>
            </a:r>
            <a:r>
              <a:rPr lang="en-US" sz="5400" dirty="0" smtClean="0">
                <a:solidFill>
                  <a:schemeClr val="tx1"/>
                </a:solidFill>
              </a:rPr>
              <a:t>.”  </a:t>
            </a:r>
            <a:r>
              <a:rPr lang="en-US" sz="5400" b="1" dirty="0" smtClean="0">
                <a:solidFill>
                  <a:schemeClr val="tx1"/>
                </a:solidFill>
              </a:rPr>
              <a:t>Isa.7:14  Old Test</a:t>
            </a:r>
            <a:endParaRPr lang="en-US" sz="5400" b="1" dirty="0">
              <a:solidFill>
                <a:schemeClr val="tx1"/>
              </a:solidFill>
            </a:endParaRPr>
          </a:p>
        </p:txBody>
      </p:sp>
    </p:spTree>
    <p:extLst>
      <p:ext uri="{BB962C8B-B14F-4D97-AF65-F5344CB8AC3E}">
        <p14:creationId xmlns:p14="http://schemas.microsoft.com/office/powerpoint/2010/main" val="1894227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JESUS the Resurrected One</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algn="l"/>
            <a:r>
              <a:rPr lang="en-US" sz="5400" dirty="0" smtClean="0">
                <a:solidFill>
                  <a:schemeClr val="tx1"/>
                </a:solidFill>
              </a:rPr>
              <a:t>“Behold, a virgin shall be with child, and shall bring forth a son, and they shall call his name </a:t>
            </a:r>
            <a:r>
              <a:rPr lang="en-US" sz="5400" b="1" dirty="0" smtClean="0">
                <a:solidFill>
                  <a:schemeClr val="tx1"/>
                </a:solidFill>
              </a:rPr>
              <a:t>Emmanuel</a:t>
            </a:r>
            <a:r>
              <a:rPr lang="en-US" sz="5400" dirty="0" smtClean="0">
                <a:solidFill>
                  <a:schemeClr val="tx1"/>
                </a:solidFill>
              </a:rPr>
              <a:t>, which being interpreted is, </a:t>
            </a:r>
            <a:r>
              <a:rPr lang="en-US" sz="5400" b="1" u="sng" dirty="0" smtClean="0">
                <a:solidFill>
                  <a:schemeClr val="tx1"/>
                </a:solidFill>
              </a:rPr>
              <a:t>God with us</a:t>
            </a:r>
            <a:r>
              <a:rPr lang="en-US" sz="5400" dirty="0" smtClean="0">
                <a:solidFill>
                  <a:schemeClr val="tx1"/>
                </a:solidFill>
              </a:rPr>
              <a:t>.”  </a:t>
            </a:r>
            <a:r>
              <a:rPr lang="en-US" sz="5400" b="1" dirty="0" smtClean="0">
                <a:solidFill>
                  <a:schemeClr val="tx1"/>
                </a:solidFill>
              </a:rPr>
              <a:t>Matt.1:23  New Test</a:t>
            </a:r>
            <a:endParaRPr lang="en-US" sz="5400" b="1" dirty="0">
              <a:solidFill>
                <a:schemeClr val="tx1"/>
              </a:solidFill>
            </a:endParaRPr>
          </a:p>
        </p:txBody>
      </p:sp>
    </p:spTree>
    <p:extLst>
      <p:ext uri="{BB962C8B-B14F-4D97-AF65-F5344CB8AC3E}">
        <p14:creationId xmlns:p14="http://schemas.microsoft.com/office/powerpoint/2010/main" val="2250844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txBody>
          <a:bodyPr>
            <a:normAutofit fontScale="90000"/>
          </a:bodyPr>
          <a:lstStyle/>
          <a:p>
            <a:r>
              <a:rPr lang="en-US" b="1" dirty="0" smtClean="0"/>
              <a:t>The Meaning of Incarnation</a:t>
            </a:r>
            <a:endParaRPr lang="en-US" b="1" dirty="0"/>
          </a:p>
        </p:txBody>
      </p:sp>
      <p:sp>
        <p:nvSpPr>
          <p:cNvPr id="3" name="Subtitle 2"/>
          <p:cNvSpPr>
            <a:spLocks noGrp="1"/>
          </p:cNvSpPr>
          <p:nvPr>
            <p:ph type="subTitle" idx="1"/>
          </p:nvPr>
        </p:nvSpPr>
        <p:spPr>
          <a:xfrm>
            <a:off x="0" y="762000"/>
            <a:ext cx="9067800" cy="6096000"/>
          </a:xfrm>
        </p:spPr>
        <p:txBody>
          <a:bodyPr>
            <a:normAutofit/>
          </a:bodyPr>
          <a:lstStyle/>
          <a:p>
            <a:pPr marL="914400" indent="-914400" algn="l">
              <a:buFont typeface="+mj-lt"/>
              <a:buAutoNum type="arabicPeriod"/>
            </a:pPr>
            <a:r>
              <a:rPr lang="en-US" sz="5400" dirty="0" smtClean="0">
                <a:solidFill>
                  <a:schemeClr val="tx1"/>
                </a:solidFill>
              </a:rPr>
              <a:t>The  word “</a:t>
            </a:r>
            <a:r>
              <a:rPr lang="en-US" sz="5400" b="1" dirty="0" smtClean="0">
                <a:solidFill>
                  <a:schemeClr val="tx1"/>
                </a:solidFill>
              </a:rPr>
              <a:t>incarnation”</a:t>
            </a:r>
            <a:r>
              <a:rPr lang="en-US" sz="5400" dirty="0" smtClean="0">
                <a:solidFill>
                  <a:schemeClr val="tx1"/>
                </a:solidFill>
              </a:rPr>
              <a:t> means : “</a:t>
            </a:r>
            <a:r>
              <a:rPr lang="en-US" sz="5400" b="1" dirty="0" smtClean="0">
                <a:solidFill>
                  <a:schemeClr val="tx1"/>
                </a:solidFill>
              </a:rPr>
              <a:t>in-flesh-</a:t>
            </a:r>
            <a:r>
              <a:rPr lang="en-US" sz="5400" b="1" dirty="0" err="1" smtClean="0">
                <a:solidFill>
                  <a:schemeClr val="tx1"/>
                </a:solidFill>
              </a:rPr>
              <a:t>ment</a:t>
            </a:r>
            <a:r>
              <a:rPr lang="en-US" sz="5400" dirty="0" smtClean="0">
                <a:solidFill>
                  <a:schemeClr val="tx1"/>
                </a:solidFill>
              </a:rPr>
              <a:t>”</a:t>
            </a:r>
          </a:p>
          <a:p>
            <a:pPr marL="914400" indent="-914400" algn="l">
              <a:buFont typeface="+mj-lt"/>
              <a:buAutoNum type="arabicPeriod"/>
            </a:pPr>
            <a:r>
              <a:rPr lang="en-US" sz="5400" dirty="0" smtClean="0">
                <a:solidFill>
                  <a:schemeClr val="tx1"/>
                </a:solidFill>
              </a:rPr>
              <a:t>When we speak of </a:t>
            </a:r>
            <a:r>
              <a:rPr lang="en-US" sz="5400" b="1" dirty="0" smtClean="0">
                <a:solidFill>
                  <a:schemeClr val="tx1"/>
                </a:solidFill>
              </a:rPr>
              <a:t>the incarnation</a:t>
            </a:r>
            <a:r>
              <a:rPr lang="en-US" sz="5400" dirty="0" smtClean="0">
                <a:solidFill>
                  <a:schemeClr val="tx1"/>
                </a:solidFill>
              </a:rPr>
              <a:t> of the </a:t>
            </a:r>
            <a:r>
              <a:rPr lang="en-US" sz="5400" b="1" dirty="0" smtClean="0">
                <a:solidFill>
                  <a:schemeClr val="tx1"/>
                </a:solidFill>
              </a:rPr>
              <a:t>Son of God, Christ Jesus</a:t>
            </a:r>
            <a:r>
              <a:rPr lang="en-US" sz="5400" dirty="0" smtClean="0">
                <a:solidFill>
                  <a:schemeClr val="tx1"/>
                </a:solidFill>
              </a:rPr>
              <a:t>,  we mean “</a:t>
            </a:r>
            <a:r>
              <a:rPr lang="en-US" sz="5400" b="1" dirty="0" smtClean="0">
                <a:solidFill>
                  <a:schemeClr val="tx1"/>
                </a:solidFill>
              </a:rPr>
              <a:t>God in the flesh.” </a:t>
            </a:r>
          </a:p>
          <a:p>
            <a:pPr algn="l"/>
            <a:endParaRPr lang="en-US" sz="5400" b="1" dirty="0"/>
          </a:p>
        </p:txBody>
      </p:sp>
    </p:spTree>
    <p:extLst>
      <p:ext uri="{BB962C8B-B14F-4D97-AF65-F5344CB8AC3E}">
        <p14:creationId xmlns:p14="http://schemas.microsoft.com/office/powerpoint/2010/main" val="374459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067799" cy="6858000"/>
          </a:xfrm>
        </p:spPr>
      </p:pic>
    </p:spTree>
    <p:extLst>
      <p:ext uri="{BB962C8B-B14F-4D97-AF65-F5344CB8AC3E}">
        <p14:creationId xmlns:p14="http://schemas.microsoft.com/office/powerpoint/2010/main" val="1471972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1350</Words>
  <Application>Microsoft Office PowerPoint</Application>
  <PresentationFormat>On-screen Show (4:3)</PresentationFormat>
  <Paragraphs>136</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JESUS the Resurrected One</vt:lpstr>
      <vt:lpstr>The Scripture</vt:lpstr>
      <vt:lpstr>JESUS the Resurrected One</vt:lpstr>
      <vt:lpstr>JESUS the Resurrected One</vt:lpstr>
      <vt:lpstr>JESUS the Resurrected One</vt:lpstr>
      <vt:lpstr>JESUS the Resurrected One</vt:lpstr>
      <vt:lpstr>The Meaning of Incarnation</vt:lpstr>
      <vt:lpstr>PowerPoint Presentation</vt:lpstr>
      <vt:lpstr>JESUS’ Death on the Cross</vt:lpstr>
      <vt:lpstr>JESUS the Resurrected One</vt:lpstr>
      <vt:lpstr>JESUS the Resurrected One</vt:lpstr>
      <vt:lpstr>JESUS the Resurrected One</vt:lpstr>
      <vt:lpstr>JESUS the Resurrected One</vt:lpstr>
      <vt:lpstr>JESUS the Resurrected One</vt:lpstr>
      <vt:lpstr>JESUS the Resurrected One</vt:lpstr>
      <vt:lpstr>JESUS the Resurrected One</vt:lpstr>
      <vt:lpstr>JESUS the Resurrected One</vt:lpstr>
      <vt:lpstr>PowerPoint Presentation</vt:lpstr>
      <vt:lpstr>JESUS the Resurrected One</vt:lpstr>
      <vt:lpstr>JESUS the Resurrected One</vt:lpstr>
      <vt:lpstr>JESUS Death Offers - life</vt:lpstr>
      <vt:lpstr>JESUS the Resurrected One</vt:lpstr>
      <vt:lpstr>PowerPoint Presentation</vt:lpstr>
      <vt:lpstr>JESUS the Resurrected One</vt:lpstr>
      <vt:lpstr>PowerPoint Presentation</vt:lpstr>
      <vt:lpstr>The Resurrection of Jesus</vt:lpstr>
      <vt:lpstr>JESUS the Resurrected One</vt:lpstr>
      <vt:lpstr>JESUS the Resurrected One</vt:lpstr>
      <vt:lpstr>JESUS the Resurrected One</vt:lpstr>
      <vt:lpstr>Proof of His Resurrection</vt:lpstr>
      <vt:lpstr>PowerPoint Presentation</vt:lpstr>
      <vt:lpstr>The Ascension of Jesus</vt:lpstr>
      <vt:lpstr>The Ascension of Jesus</vt:lpstr>
      <vt:lpstr>The Ascension of Jesus</vt:lpstr>
      <vt:lpstr>Some Concluding Points</vt:lpstr>
      <vt:lpstr>Call To Christ</vt:lpstr>
      <vt:lpstr>PowerPoint Presentation</vt:lpstr>
      <vt:lpstr>JESUS the Resurrected One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Resurrected One</dc:title>
  <dc:creator>kiki</dc:creator>
  <cp:lastModifiedBy>kiki</cp:lastModifiedBy>
  <cp:revision>27</cp:revision>
  <dcterms:created xsi:type="dcterms:W3CDTF">2015-04-05T08:24:59Z</dcterms:created>
  <dcterms:modified xsi:type="dcterms:W3CDTF">2015-04-07T09:36:20Z</dcterms:modified>
</cp:coreProperties>
</file>